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2" r:id="rId6"/>
    <p:sldId id="269" r:id="rId7"/>
    <p:sldId id="271" r:id="rId8"/>
    <p:sldId id="263" r:id="rId9"/>
    <p:sldId id="270" r:id="rId10"/>
    <p:sldId id="265" r:id="rId11"/>
    <p:sldId id="266" r:id="rId12"/>
    <p:sldId id="267" r:id="rId13"/>
  </p:sldIdLst>
  <p:sldSz cx="13004800" cy="9753600"/>
  <p:notesSz cx="6858000" cy="9144000"/>
  <p:defaultTextStyle>
    <a:lvl1pPr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28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57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685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144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1430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371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00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828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84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918208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/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/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/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/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transition xmlns:p14="http://schemas.microsoft.com/office/powerpoint/2010/main" spd="med"/>
  <p:txStyles>
    <p:titleStyle>
      <a:lvl1pPr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5207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10414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5621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20828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26035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31242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36449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41656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46863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CalcoFire" TargetMode="External"/><Relationship Id="rId4" Type="http://schemas.openxmlformats.org/officeDocument/2006/relationships/hyperlink" Target="mailto:jrobitaille@calcofire.org" TargetMode="External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ti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55600" y="783530"/>
            <a:ext cx="12293600" cy="6569770"/>
          </a:xfrm>
          <a:prstGeom prst="rect">
            <a:avLst/>
          </a:prstGeom>
          <a:ln w="9525">
            <a:bevel/>
          </a:ln>
        </p:spPr>
        <p:txBody>
          <a:bodyPr/>
          <a:lstStyle>
            <a:lvl1pPr>
              <a:defRPr sz="4900" cap="none">
                <a:solidFill>
                  <a:srgbClr val="740D01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 dirty="0">
                <a:solidFill>
                  <a:srgbClr val="740D01"/>
                </a:solidFill>
              </a:rPr>
              <a:t>CALAVERAS CONSOLIDATED FIRE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307379" y="7518400"/>
            <a:ext cx="12390042" cy="1845568"/>
          </a:xfrm>
          <a:prstGeom prst="rect">
            <a:avLst/>
          </a:prstGeom>
          <a:solidFill>
            <a:srgbClr val="AB1802"/>
          </a:solidFill>
        </p:spPr>
        <p:txBody>
          <a:bodyPr/>
          <a:lstStyle>
            <a:lvl1pPr defTabSz="514095">
              <a:defRPr sz="572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720" dirty="0" smtClean="0">
                <a:solidFill>
                  <a:srgbClr val="FFFFFF"/>
                </a:solidFill>
              </a:rPr>
              <a:t>Calaveras </a:t>
            </a:r>
            <a:r>
              <a:rPr lang="en-US" sz="5720" dirty="0" err="1" smtClean="0">
                <a:solidFill>
                  <a:srgbClr val="FFFFFF"/>
                </a:solidFill>
              </a:rPr>
              <a:t>LAFCo</a:t>
            </a:r>
            <a:r>
              <a:rPr lang="en-US" sz="5720" dirty="0" smtClean="0">
                <a:solidFill>
                  <a:srgbClr val="FFFFFF"/>
                </a:solidFill>
              </a:rPr>
              <a:t> Update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/>
              <a:t>July 20, 2015 </a:t>
            </a:r>
            <a:endParaRPr sz="23900" dirty="0">
              <a:solidFill>
                <a:srgbClr val="FFFFFF"/>
              </a:solidFill>
            </a:endParaRPr>
          </a:p>
        </p:txBody>
      </p:sp>
      <p:pic>
        <p:nvPicPr>
          <p:cNvPr id="34" name="IMG_317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0" y="1219200"/>
            <a:ext cx="8864600" cy="508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-215900" y="254000"/>
            <a:ext cx="122936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Phase 1 </a:t>
            </a:r>
            <a:r>
              <a:rPr sz="3800" cap="all">
                <a:solidFill>
                  <a:srgbClr val="535353"/>
                </a:solidFill>
              </a:rPr>
              <a:t>(2-3 yrs)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97256" lvl="0" indent="-397256" defTabSz="537463">
              <a:lnSpc>
                <a:spcPct val="100000"/>
              </a:lnSpc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535353"/>
                </a:solidFill>
              </a:rPr>
              <a:t>Secure funding</a:t>
            </a:r>
          </a:p>
          <a:p>
            <a:pPr marL="397256" lvl="0" indent="-397256" defTabSz="537463">
              <a:lnSpc>
                <a:spcPct val="100000"/>
              </a:lnSpc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535353"/>
                </a:solidFill>
              </a:rPr>
              <a:t>Apply to MVEMSA for Paramedic Authorization</a:t>
            </a:r>
          </a:p>
          <a:p>
            <a:pPr marL="397256" lvl="0" indent="-397256" defTabSz="537463">
              <a:lnSpc>
                <a:spcPct val="100000"/>
              </a:lnSpc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535353"/>
                </a:solidFill>
              </a:rPr>
              <a:t>Appoint M.D. as medical director for program oversight </a:t>
            </a:r>
          </a:p>
          <a:p>
            <a:pPr marL="397256" lvl="0" indent="-397256" defTabSz="537463">
              <a:lnSpc>
                <a:spcPct val="100000"/>
              </a:lnSpc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535353"/>
                </a:solidFill>
              </a:rPr>
              <a:t>Adopt paramedic policies </a:t>
            </a:r>
          </a:p>
          <a:p>
            <a:pPr marL="397256" lvl="0" indent="-397256" defTabSz="537463">
              <a:lnSpc>
                <a:spcPct val="100000"/>
              </a:lnSpc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535353"/>
                </a:solidFill>
              </a:rPr>
              <a:t>Purchase advance life support equipment</a:t>
            </a:r>
          </a:p>
          <a:p>
            <a:pPr marL="397256" lvl="0" indent="-397256" defTabSz="537463">
              <a:lnSpc>
                <a:spcPct val="100000"/>
              </a:lnSpc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535353"/>
                </a:solidFill>
              </a:rPr>
              <a:t>Conduct competitive employment test (residency requirement?)</a:t>
            </a:r>
          </a:p>
          <a:p>
            <a:pPr marL="397256" lvl="0" indent="-397256" defTabSz="537463">
              <a:lnSpc>
                <a:spcPct val="100000"/>
              </a:lnSpc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535353"/>
                </a:solidFill>
              </a:rPr>
              <a:t>Staff JL and VS fire stations 24/7/365 with FT paramedics</a:t>
            </a:r>
          </a:p>
        </p:txBody>
      </p:sp>
      <p:pic>
        <p:nvPicPr>
          <p:cNvPr id="91" name="IMG_35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6700" y="5297189"/>
            <a:ext cx="2701297" cy="1479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phase 2 </a:t>
            </a:r>
            <a:r>
              <a:rPr sz="3800" cap="all">
                <a:solidFill>
                  <a:srgbClr val="535353"/>
                </a:solidFill>
              </a:rPr>
              <a:t>(3-5 yrs)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4294967295"/>
          </p:nvPr>
        </p:nvSpPr>
        <p:spPr>
          <a:xfrm>
            <a:off x="266700" y="1333500"/>
            <a:ext cx="12293600" cy="6299200"/>
          </a:xfrm>
          <a:prstGeom prst="rect">
            <a:avLst/>
          </a:prstGeom>
        </p:spPr>
        <p:txBody>
          <a:bodyPr/>
          <a:lstStyle/>
          <a:p>
            <a:pPr marL="431800" lvl="0" indent="-431800">
              <a:lnSpc>
                <a:spcPct val="100000"/>
              </a:lnSpc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Purchase ambulance</a:t>
            </a:r>
          </a:p>
          <a:p>
            <a:pPr marL="431800" lvl="0" indent="-431800">
              <a:lnSpc>
                <a:spcPct val="100000"/>
              </a:lnSpc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Draft mutual aid agreement with current transport provider</a:t>
            </a:r>
          </a:p>
          <a:p>
            <a:pPr marL="1295400" lvl="2" indent="-431800">
              <a:lnSpc>
                <a:spcPct val="100000"/>
              </a:lnSpc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Will provide back up (extend ETA or no units available)</a:t>
            </a:r>
          </a:p>
          <a:p>
            <a:pPr marL="431800" lvl="0" indent="-431800">
              <a:lnSpc>
                <a:spcPct val="100000"/>
              </a:lnSpc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Ask the supervisors for our own ambulance zone</a:t>
            </a:r>
          </a:p>
          <a:p>
            <a:pPr marL="431800" lvl="0" indent="-431800">
              <a:lnSpc>
                <a:spcPct val="100000"/>
              </a:lnSpc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Awarded our zone and provide paramedic transport!</a:t>
            </a:r>
          </a:p>
        </p:txBody>
      </p:sp>
      <p:pic>
        <p:nvPicPr>
          <p:cNvPr id="9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3434" y="7053666"/>
            <a:ext cx="3419476" cy="1536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QuEstion?</a:t>
            </a:r>
          </a:p>
        </p:txBody>
      </p:sp>
      <p:pic>
        <p:nvPicPr>
          <p:cNvPr id="9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8755" y="4900818"/>
            <a:ext cx="11166690" cy="470176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>
            <a:spLocks noGrp="1"/>
          </p:cNvSpPr>
          <p:nvPr>
            <p:ph type="body" idx="4294967295"/>
          </p:nvPr>
        </p:nvSpPr>
        <p:spPr>
          <a:xfrm>
            <a:off x="355600" y="177800"/>
            <a:ext cx="12293600" cy="6299200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600" b="1">
              <a:solidFill>
                <a:srgbClr val="C8250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 u="sng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www.facebook.com/CalcoFire</a:t>
            </a:r>
            <a:r>
              <a:rPr sz="3600" b="1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600" b="1">
              <a:solidFill>
                <a:srgbClr val="C8250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email me at </a:t>
            </a:r>
            <a:r>
              <a:rPr sz="3600" b="1" u="sng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jrobitaille@calcofire.org</a:t>
            </a:r>
          </a:p>
        </p:txBody>
      </p:sp>
      <p:pic>
        <p:nvPicPr>
          <p:cNvPr id="100" name="05914530-photo-logo-faceboo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5078" y="1420173"/>
            <a:ext cx="2300288" cy="2316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241300" y="342900"/>
            <a:ext cx="122936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7200" cap="all" dirty="0" smtClean="0">
                <a:solidFill>
                  <a:srgbClr val="535353"/>
                </a:solidFill>
              </a:rPr>
              <a:t>Mission</a:t>
            </a:r>
            <a:endParaRPr sz="7200" cap="all" dirty="0">
              <a:solidFill>
                <a:srgbClr val="535353"/>
              </a:solidFill>
            </a:endParaRPr>
          </a:p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300" cap="all" dirty="0">
                <a:solidFill>
                  <a:srgbClr val="535353"/>
                </a:solidFill>
              </a:rPr>
              <a:t>CALAVERAS CONSOLIDATED FIRE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4294967295"/>
          </p:nvPr>
        </p:nvSpPr>
        <p:spPr>
          <a:xfrm>
            <a:off x="140001" y="2730500"/>
            <a:ext cx="12293601" cy="6299201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3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 u="sng">
                <a:solidFill>
                  <a:srgbClr val="535353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Mission</a:t>
            </a:r>
          </a:p>
          <a:p>
            <a:pPr marL="0" lvl="0" indent="0" algn="ctr">
              <a:lnSpc>
                <a:spcPct val="100000"/>
              </a:lnSpc>
              <a:spcBef>
                <a:spcPts val="3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To protect life, property and the environment through prevention, education, preparedness and emergency response</a:t>
            </a:r>
          </a:p>
          <a:p>
            <a:pPr marL="0" lvl="0" indent="0" algn="ctr">
              <a:lnSpc>
                <a:spcPct val="100000"/>
              </a:lnSpc>
              <a:spcBef>
                <a:spcPts val="3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 u="sng">
                <a:solidFill>
                  <a:srgbClr val="535353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Vision</a:t>
            </a:r>
          </a:p>
          <a:p>
            <a:pPr marL="0" lvl="0" indent="0" algn="ctr">
              <a:lnSpc>
                <a:spcPct val="100000"/>
              </a:lnSpc>
              <a:spcBef>
                <a:spcPts val="3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Through our commitment to innovation, service and excellence, we will always strive to be leaders in fire and life safety services, and the model of a successful fire agency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571847" y="502329"/>
            <a:ext cx="2629960" cy="2259242"/>
            <a:chOff x="-88900" y="-50800"/>
            <a:chExt cx="2629959" cy="2259240"/>
          </a:xfrm>
        </p:grpSpPr>
        <p:pic>
          <p:nvPicPr>
            <p:cNvPr id="41" name="IMG_0300-filtered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52160" cy="20179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" name="Picture 3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8900" y="-50800"/>
              <a:ext cx="2629960" cy="2259241"/>
            </a:xfrm>
            <a:prstGeom prst="rect">
              <a:avLst/>
            </a:prstGeom>
            <a:effectLst/>
          </p:spPr>
        </p:pic>
      </p:grpSp>
      <p:grpSp>
        <p:nvGrpSpPr>
          <p:cNvPr id="45" name="Group 45"/>
          <p:cNvGrpSpPr/>
          <p:nvPr/>
        </p:nvGrpSpPr>
        <p:grpSpPr>
          <a:xfrm>
            <a:off x="10143790" y="392369"/>
            <a:ext cx="2317191" cy="2438401"/>
            <a:chOff x="-88900" y="-50799"/>
            <a:chExt cx="2317190" cy="2438400"/>
          </a:xfrm>
        </p:grpSpPr>
        <p:pic>
          <p:nvPicPr>
            <p:cNvPr id="44" name="CalCo Patch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139391" cy="21971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" name="Picture 42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88900" y="-50800"/>
              <a:ext cx="2317191" cy="2438401"/>
            </a:xfrm>
            <a:prstGeom prst="rect">
              <a:avLst/>
            </a:prstGeom>
            <a:effectLst/>
          </p:spPr>
        </p:pic>
      </p:grpSp>
      <p:sp>
        <p:nvSpPr>
          <p:cNvPr id="46" name="Shape 46"/>
          <p:cNvSpPr/>
          <p:nvPr/>
        </p:nvSpPr>
        <p:spPr>
          <a:xfrm>
            <a:off x="3279477" y="2576314"/>
            <a:ext cx="6766798" cy="1"/>
          </a:xfrm>
          <a:prstGeom prst="line">
            <a:avLst/>
          </a:prstGeom>
          <a:ln w="25400">
            <a:solidFill>
              <a:srgbClr val="AB1802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-121643" y="-38100"/>
            <a:ext cx="13459372" cy="189865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7200" cap="all" dirty="0" smtClean="0">
                <a:solidFill>
                  <a:srgbClr val="535353"/>
                </a:solidFill>
              </a:rPr>
              <a:t>Response breakdown</a:t>
            </a:r>
            <a:endParaRPr sz="7200" cap="all" dirty="0">
              <a:solidFill>
                <a:srgbClr val="535353"/>
              </a:solidFill>
            </a:endParaRP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104899" y="2060872"/>
            <a:ext cx="7694664" cy="711479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554990">
              <a:defRPr sz="1800">
                <a:solidFill>
                  <a:srgbClr val="000000"/>
                </a:solidFill>
              </a:defRPr>
            </a:pPr>
            <a:r>
              <a:rPr sz="3609" dirty="0" smtClean="0">
                <a:solidFill>
                  <a:srgbClr val="535353"/>
                </a:solidFill>
              </a:rPr>
              <a:t> </a:t>
            </a:r>
            <a:endParaRPr sz="3609" dirty="0">
              <a:solidFill>
                <a:srgbClr val="535353"/>
              </a:solidFill>
            </a:endParaRPr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endParaRPr sz="3609" dirty="0">
              <a:solidFill>
                <a:srgbClr val="535353"/>
              </a:solidFill>
            </a:endParaRPr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endParaRPr sz="3609" dirty="0">
              <a:solidFill>
                <a:srgbClr val="535353"/>
              </a:solidFill>
            </a:endParaRPr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endParaRPr sz="3609" dirty="0">
              <a:solidFill>
                <a:srgbClr val="535353"/>
              </a:solidFill>
            </a:endParaRPr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endParaRPr sz="3609" dirty="0">
              <a:solidFill>
                <a:srgbClr val="535353"/>
              </a:solidFill>
            </a:endParaRPr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endParaRPr sz="3609" dirty="0">
              <a:solidFill>
                <a:srgbClr val="535353"/>
              </a:solidFill>
            </a:endParaRPr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endParaRPr sz="3609" dirty="0">
              <a:solidFill>
                <a:srgbClr val="535353"/>
              </a:solidFill>
            </a:endParaRPr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endParaRPr sz="3609" dirty="0">
              <a:solidFill>
                <a:srgbClr val="535353"/>
              </a:solidFill>
            </a:endParaRPr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endParaRPr sz="3609" dirty="0">
              <a:solidFill>
                <a:srgbClr val="535353"/>
              </a:solidFill>
            </a:endParaRPr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endParaRPr sz="3609" dirty="0">
              <a:solidFill>
                <a:srgbClr val="535353"/>
              </a:solidFill>
            </a:endParaRPr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endParaRPr sz="3609" dirty="0">
              <a:solidFill>
                <a:srgbClr val="535353"/>
              </a:solidFill>
            </a:endParaRPr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r>
              <a:rPr sz="4180" dirty="0">
                <a:solidFill>
                  <a:srgbClr val="535353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27.75% of our calls overlap</a:t>
            </a:r>
          </a:p>
        </p:txBody>
      </p:sp>
      <p:pic>
        <p:nvPicPr>
          <p:cNvPr id="50" name="IMG_3051-filtered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1178" y="4805560"/>
            <a:ext cx="4200129" cy="405408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1" name="Table 51"/>
          <p:cNvGraphicFramePr/>
          <p:nvPr>
            <p:extLst>
              <p:ext uri="{D42A27DB-BD31-4B8C-83A1-F6EECF244321}">
                <p14:modId xmlns:p14="http://schemas.microsoft.com/office/powerpoint/2010/main" val="3617794540"/>
              </p:ext>
            </p:extLst>
          </p:nvPr>
        </p:nvGraphicFramePr>
        <p:xfrm>
          <a:off x="1117600" y="1997658"/>
          <a:ext cx="7681961" cy="598845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3297662"/>
                <a:gridCol w="2276337"/>
                <a:gridCol w="2107962"/>
              </a:tblGrid>
              <a:tr h="603650">
                <a:tc>
                  <a:txBody>
                    <a:bodyPr/>
                    <a:lstStyle/>
                    <a:p>
                      <a:pPr lvl="0">
                        <a:defRPr sz="30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# Incidents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% of Total</a:t>
                      </a:r>
                    </a:p>
                  </a:txBody>
                  <a:tcPr marL="50800" marR="50800" marT="50800" marB="50800" anchor="ctr" horzOverflow="overflow"/>
                </a:tc>
              </a:tr>
              <a:tr h="546100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dirty="0">
                          <a:solidFill>
                            <a:srgbClr val="FFFFFF"/>
                          </a:solidFill>
                        </a:rPr>
                        <a:t>Fires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48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4.31%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546100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Rescue &amp; EMS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831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74.66%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09538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Hazardous Conditions (No Fire)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33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2.96%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546100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Service Call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96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8.63%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546100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Good Intent Call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49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4.44%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550473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False Alarm &amp; False Call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45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4.04%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546100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Special Incident Type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11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</a:rPr>
                        <a:t>0.99%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546100">
                <a:tc>
                  <a:txBody>
                    <a:bodyPr/>
                    <a:lstStyle/>
                    <a:p>
                      <a:pPr lvl="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dirty="0">
                          <a:solidFill>
                            <a:srgbClr val="FFFFFF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Total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5A5F5E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1113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dirty="0">
                          <a:solidFill>
                            <a:srgbClr val="5A5F5E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100%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What calaveras consolidated has done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4294967295"/>
          </p:nvPr>
        </p:nvSpPr>
        <p:spPr>
          <a:xfrm>
            <a:off x="482600" y="2527300"/>
            <a:ext cx="12293600" cy="6299200"/>
          </a:xfrm>
          <a:prstGeom prst="rect">
            <a:avLst/>
          </a:prstGeom>
        </p:spPr>
        <p:txBody>
          <a:bodyPr/>
          <a:lstStyle/>
          <a:p>
            <a:pPr marL="375665" lvl="0" indent="-375665" defTabSz="508254">
              <a:lnSpc>
                <a:spcPct val="100000"/>
              </a:lnSpc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3306" dirty="0">
                <a:solidFill>
                  <a:srgbClr val="535353"/>
                </a:solidFill>
              </a:rPr>
              <a:t>Established our mission and vision</a:t>
            </a:r>
          </a:p>
          <a:p>
            <a:pPr marL="375665" lvl="0" indent="-375665" defTabSz="508254">
              <a:lnSpc>
                <a:spcPct val="100000"/>
              </a:lnSpc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3306" dirty="0">
                <a:solidFill>
                  <a:srgbClr val="535353"/>
                </a:solidFill>
              </a:rPr>
              <a:t>Implemented standards (response, employment, training, administrative)</a:t>
            </a:r>
          </a:p>
          <a:p>
            <a:pPr marL="375665" lvl="0" indent="-375665" defTabSz="508254">
              <a:lnSpc>
                <a:spcPct val="100000"/>
              </a:lnSpc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3306" dirty="0">
                <a:solidFill>
                  <a:srgbClr val="535353"/>
                </a:solidFill>
              </a:rPr>
              <a:t>Merged 2 Fire Dist. into 1 </a:t>
            </a:r>
          </a:p>
          <a:p>
            <a:pPr marL="375665" lvl="0" indent="-375665" defTabSz="508254">
              <a:lnSpc>
                <a:spcPct val="100000"/>
              </a:lnSpc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3306" dirty="0">
                <a:solidFill>
                  <a:srgbClr val="535353"/>
                </a:solidFill>
              </a:rPr>
              <a:t>Sold 2 Fire Stations </a:t>
            </a:r>
            <a:r>
              <a:rPr lang="en-US" sz="3306" dirty="0" smtClean="0">
                <a:solidFill>
                  <a:srgbClr val="535353"/>
                </a:solidFill>
              </a:rPr>
              <a:t>- </a:t>
            </a:r>
            <a:r>
              <a:rPr lang="en-US" sz="3306" b="1" dirty="0" smtClean="0">
                <a:solidFill>
                  <a:srgbClr val="535353"/>
                </a:solidFill>
              </a:rPr>
              <a:t>+$100,000/CMD Vehicle $43,000</a:t>
            </a:r>
            <a:endParaRPr sz="3306" b="1" dirty="0">
              <a:solidFill>
                <a:srgbClr val="535353"/>
              </a:solidFill>
            </a:endParaRPr>
          </a:p>
          <a:p>
            <a:pPr marL="375665" lvl="0" indent="-375665" defTabSz="508254">
              <a:lnSpc>
                <a:spcPct val="100000"/>
              </a:lnSpc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3306" dirty="0">
                <a:solidFill>
                  <a:srgbClr val="535353"/>
                </a:solidFill>
              </a:rPr>
              <a:t>Sold10 pieces of </a:t>
            </a:r>
            <a:r>
              <a:rPr sz="3306" dirty="0" smtClean="0">
                <a:solidFill>
                  <a:srgbClr val="535353"/>
                </a:solidFill>
              </a:rPr>
              <a:t>apparatus</a:t>
            </a:r>
            <a:r>
              <a:rPr lang="en-US" sz="3306" dirty="0" smtClean="0">
                <a:solidFill>
                  <a:srgbClr val="535353"/>
                </a:solidFill>
              </a:rPr>
              <a:t> - + $400,000 </a:t>
            </a:r>
            <a:endParaRPr sz="3306" dirty="0">
              <a:solidFill>
                <a:srgbClr val="535353"/>
              </a:solidFill>
            </a:endParaRPr>
          </a:p>
          <a:p>
            <a:pPr marL="375665" lvl="0" indent="-375665" defTabSz="508254">
              <a:lnSpc>
                <a:spcPct val="100000"/>
              </a:lnSpc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3306" dirty="0">
                <a:solidFill>
                  <a:srgbClr val="535353"/>
                </a:solidFill>
              </a:rPr>
              <a:t>Reduced our fire insurance rating </a:t>
            </a:r>
            <a:r>
              <a:rPr lang="en-US" sz="3306" dirty="0" smtClean="0"/>
              <a:t>6 to 5</a:t>
            </a:r>
            <a:endParaRPr sz="3306" dirty="0">
              <a:solidFill>
                <a:srgbClr val="535353"/>
              </a:solidFill>
            </a:endParaRPr>
          </a:p>
        </p:txBody>
      </p:sp>
      <p:pic>
        <p:nvPicPr>
          <p:cNvPr id="5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7935" y="4576947"/>
            <a:ext cx="2706928" cy="2921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83306" y="6746124"/>
            <a:ext cx="2060186" cy="2052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1987937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 dirty="0">
                <a:solidFill>
                  <a:srgbClr val="535353"/>
                </a:solidFill>
              </a:rPr>
              <a:t>Programs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4294967295"/>
          </p:nvPr>
        </p:nvSpPr>
        <p:spPr>
          <a:xfrm>
            <a:off x="215900" y="1600200"/>
            <a:ext cx="12293600" cy="6299200"/>
          </a:xfrm>
          <a:prstGeom prst="rect">
            <a:avLst/>
          </a:prstGeom>
        </p:spPr>
        <p:txBody>
          <a:bodyPr numCol="2" spcCol="614680">
            <a:normAutofit lnSpcReduction="10000"/>
          </a:bodyPr>
          <a:lstStyle/>
          <a:p>
            <a:pPr marL="395732" lvl="0" indent="-395732" defTabSz="537463">
              <a:lnSpc>
                <a:spcPct val="100000"/>
              </a:lnSpc>
              <a:spcBef>
                <a:spcPts val="3400"/>
              </a:spcBef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496" dirty="0">
                <a:solidFill>
                  <a:srgbClr val="535353"/>
                </a:solidFill>
              </a:rPr>
              <a:t> Fire Investigation Unit </a:t>
            </a:r>
          </a:p>
          <a:p>
            <a:pPr marL="794512" lvl="1" indent="-397256" defTabSz="537463">
              <a:lnSpc>
                <a:spcPct val="100000"/>
              </a:lnSpc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96" dirty="0" smtClean="0">
                <a:solidFill>
                  <a:srgbClr val="535353"/>
                </a:solidFill>
              </a:rPr>
              <a:t>2</a:t>
            </a:r>
            <a:r>
              <a:rPr lang="en-US" sz="3496" dirty="0" smtClean="0">
                <a:solidFill>
                  <a:srgbClr val="535353"/>
                </a:solidFill>
              </a:rPr>
              <a:t>2</a:t>
            </a:r>
            <a:r>
              <a:rPr sz="3496" dirty="0" smtClean="0">
                <a:solidFill>
                  <a:srgbClr val="535353"/>
                </a:solidFill>
              </a:rPr>
              <a:t> </a:t>
            </a:r>
            <a:r>
              <a:rPr sz="3496" dirty="0">
                <a:solidFill>
                  <a:srgbClr val="535353"/>
                </a:solidFill>
              </a:rPr>
              <a:t>Investigations </a:t>
            </a:r>
            <a:r>
              <a:rPr sz="3496" dirty="0" smtClean="0">
                <a:solidFill>
                  <a:srgbClr val="535353"/>
                </a:solidFill>
              </a:rPr>
              <a:t>with</a:t>
            </a:r>
            <a:r>
              <a:rPr lang="en-US" sz="3496" dirty="0" smtClean="0">
                <a:solidFill>
                  <a:srgbClr val="535353"/>
                </a:solidFill>
              </a:rPr>
              <a:t> </a:t>
            </a:r>
            <a:r>
              <a:rPr sz="3496" dirty="0" smtClean="0">
                <a:solidFill>
                  <a:srgbClr val="535353"/>
                </a:solidFill>
              </a:rPr>
              <a:t>4 </a:t>
            </a:r>
            <a:r>
              <a:rPr sz="3496" dirty="0">
                <a:solidFill>
                  <a:srgbClr val="535353"/>
                </a:solidFill>
              </a:rPr>
              <a:t>arrests</a:t>
            </a:r>
          </a:p>
          <a:p>
            <a:pPr marL="397256" lvl="0" indent="-397256" defTabSz="537463">
              <a:lnSpc>
                <a:spcPct val="100000"/>
              </a:lnSpc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96" dirty="0">
                <a:solidFill>
                  <a:srgbClr val="535353"/>
                </a:solidFill>
              </a:rPr>
              <a:t>National IMT members</a:t>
            </a:r>
          </a:p>
          <a:p>
            <a:pPr marL="397256" lvl="0" indent="-397256" defTabSz="537463">
              <a:lnSpc>
                <a:spcPct val="100000"/>
              </a:lnSpc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96" dirty="0">
                <a:solidFill>
                  <a:srgbClr val="535353"/>
                </a:solidFill>
              </a:rPr>
              <a:t>Chaplin</a:t>
            </a:r>
          </a:p>
          <a:p>
            <a:pPr marL="397256" lvl="0" indent="-397256" defTabSz="537463">
              <a:lnSpc>
                <a:spcPct val="100000"/>
              </a:lnSpc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96" dirty="0">
                <a:solidFill>
                  <a:srgbClr val="535353"/>
                </a:solidFill>
              </a:rPr>
              <a:t>Critical Incident Stress Management Team (CISM)</a:t>
            </a:r>
          </a:p>
          <a:p>
            <a:pPr marL="397256" lvl="0" indent="-397256" defTabSz="537463">
              <a:lnSpc>
                <a:spcPct val="100000"/>
              </a:lnSpc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96" dirty="0">
                <a:solidFill>
                  <a:srgbClr val="535353"/>
                </a:solidFill>
              </a:rPr>
              <a:t>Community CPR</a:t>
            </a:r>
          </a:p>
          <a:p>
            <a:pPr marL="397256" lvl="0" indent="-397256" defTabSz="537463">
              <a:lnSpc>
                <a:spcPct val="100000"/>
              </a:lnSpc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96" dirty="0">
                <a:solidFill>
                  <a:srgbClr val="535353"/>
                </a:solidFill>
              </a:rPr>
              <a:t>Red Cross</a:t>
            </a:r>
          </a:p>
          <a:p>
            <a:pPr marL="397256" lvl="0" indent="-397256" defTabSz="537463">
              <a:lnSpc>
                <a:spcPct val="100000"/>
              </a:lnSpc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96" dirty="0">
                <a:solidFill>
                  <a:srgbClr val="535353"/>
                </a:solidFill>
              </a:rPr>
              <a:t>CERT</a:t>
            </a:r>
          </a:p>
          <a:p>
            <a:pPr marL="397256" lvl="0" indent="-397256" defTabSz="537463">
              <a:lnSpc>
                <a:spcPct val="100000"/>
              </a:lnSpc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96" dirty="0">
                <a:solidFill>
                  <a:srgbClr val="535353"/>
                </a:solidFill>
              </a:rPr>
              <a:t>Safe House/Surrender</a:t>
            </a:r>
          </a:p>
          <a:p>
            <a:pPr marL="397256" lvl="0" indent="-397256" defTabSz="537463">
              <a:lnSpc>
                <a:spcPct val="100000"/>
              </a:lnSpc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96" dirty="0">
                <a:solidFill>
                  <a:srgbClr val="535353"/>
                </a:solidFill>
              </a:rPr>
              <a:t>H.S. R.O.P.</a:t>
            </a:r>
          </a:p>
          <a:p>
            <a:pPr marL="397256" lvl="0" indent="-397256" defTabSz="537463">
              <a:lnSpc>
                <a:spcPct val="100000"/>
              </a:lnSpc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96" dirty="0">
                <a:solidFill>
                  <a:srgbClr val="535353"/>
                </a:solidFill>
              </a:rPr>
              <a:t>College Internship </a:t>
            </a:r>
          </a:p>
          <a:p>
            <a:pPr marL="397256" lvl="0" indent="-397256" defTabSz="537463">
              <a:lnSpc>
                <a:spcPct val="100000"/>
              </a:lnSpc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96" dirty="0">
                <a:solidFill>
                  <a:srgbClr val="535353"/>
                </a:solidFill>
              </a:rPr>
              <a:t>Fire Prevention/Fire Marshal</a:t>
            </a:r>
          </a:p>
        </p:txBody>
      </p:sp>
      <p:grpSp>
        <p:nvGrpSpPr>
          <p:cNvPr id="67" name="Group 67"/>
          <p:cNvGrpSpPr/>
          <p:nvPr/>
        </p:nvGrpSpPr>
        <p:grpSpPr>
          <a:xfrm>
            <a:off x="3549589" y="7794533"/>
            <a:ext cx="2100837" cy="1683579"/>
            <a:chOff x="-88900" y="-50800"/>
            <a:chExt cx="2100836" cy="1683577"/>
          </a:xfrm>
        </p:grpSpPr>
        <p:pic>
          <p:nvPicPr>
            <p:cNvPr id="66" name="pasted-image.t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923037" cy="14422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5" name="Picture 6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8900" y="-50800"/>
              <a:ext cx="2100837" cy="1683578"/>
            </a:xfrm>
            <a:prstGeom prst="rect">
              <a:avLst/>
            </a:prstGeom>
            <a:effectLst/>
          </p:spPr>
        </p:pic>
      </p:grpSp>
      <p:pic>
        <p:nvPicPr>
          <p:cNvPr id="68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00402" y="8231643"/>
            <a:ext cx="1848198" cy="1062714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pic>
        <p:nvPicPr>
          <p:cNvPr id="69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9200" y="7938144"/>
            <a:ext cx="1396356" cy="1396356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pic>
        <p:nvPicPr>
          <p:cNvPr id="70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21950" y="7981677"/>
            <a:ext cx="2383944" cy="1309291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pic>
        <p:nvPicPr>
          <p:cNvPr id="71" name="pasted-image.ti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75947" y="8231643"/>
            <a:ext cx="1151274" cy="1062714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09747"/>
            <a:ext cx="12293600" cy="1411008"/>
          </a:xfrm>
        </p:spPr>
        <p:txBody>
          <a:bodyPr>
            <a:normAutofit/>
          </a:bodyPr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2383038"/>
            <a:ext cx="12293600" cy="5785136"/>
          </a:xfrm>
        </p:spPr>
        <p:txBody>
          <a:bodyPr>
            <a:normAutofit lnSpcReduction="10000"/>
          </a:bodyPr>
          <a:lstStyle/>
          <a:p>
            <a:pPr marL="571500" indent="-571500" algn="l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Staffed 2 Fire Stations 24/7/365</a:t>
            </a:r>
          </a:p>
          <a:p>
            <a:pPr marL="571500" indent="-571500" algn="l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Purchased VS Fire Station from VSPUD</a:t>
            </a:r>
          </a:p>
          <a:p>
            <a:pPr marL="571500" indent="-571500" algn="l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13-Firefighters have received FT offer with career agencies</a:t>
            </a:r>
          </a:p>
          <a:p>
            <a:pPr marL="571500" indent="-571500" algn="l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4 CPR saves due to rapid response</a:t>
            </a:r>
          </a:p>
          <a:p>
            <a:pPr marL="571500" indent="-571500" algn="l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FIU investigated over 22 fire with 4 arrests</a:t>
            </a:r>
          </a:p>
          <a:p>
            <a:pPr marL="571500" indent="-571500" algn="l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Offered over 35 CSFM training classes</a:t>
            </a:r>
          </a:p>
          <a:p>
            <a:pPr marL="571500" indent="-571500" algn="l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Live fire coordinator of $2.4mil statewide training grant</a:t>
            </a:r>
          </a:p>
          <a:p>
            <a:pPr algn="l">
              <a:lnSpc>
                <a:spcPct val="150000"/>
              </a:lnSpc>
            </a:pPr>
            <a:endParaRPr lang="en-US" dirty="0" smtClean="0"/>
          </a:p>
          <a:p>
            <a:pPr marL="571500" indent="-571500" algn="l">
              <a:lnSpc>
                <a:spcPct val="150000"/>
              </a:lnSpc>
              <a:buFont typeface="Wingdings" charset="2"/>
              <a:buChar char="§"/>
            </a:pPr>
            <a:endParaRPr lang="en-US" dirty="0" smtClean="0"/>
          </a:p>
          <a:p>
            <a:pPr lvl="3" indent="0" algn="l">
              <a:lnSpc>
                <a:spcPct val="140000"/>
              </a:lnSpc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h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65" b="96482" l="10667" r="90667">
                        <a14:foregroundMark x1="26000" y1="70854" x2="26000" y2="70854"/>
                        <a14:foregroundMark x1="26333" y1="79899" x2="25333" y2="92965"/>
                        <a14:foregroundMark x1="78667" y1="86432" x2="78667" y2="86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65" y="1764536"/>
            <a:ext cx="285750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131337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034970"/>
          </a:xfrm>
        </p:spPr>
        <p:txBody>
          <a:bodyPr/>
          <a:lstStyle/>
          <a:p>
            <a:r>
              <a:rPr lang="en-US" dirty="0"/>
              <a:t>Accomplishments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5600" y="2288970"/>
            <a:ext cx="12293600" cy="6740730"/>
          </a:xfrm>
        </p:spPr>
        <p:txBody>
          <a:bodyPr>
            <a:normAutofit fontScale="92500" lnSpcReduction="20000"/>
          </a:bodyPr>
          <a:lstStyle/>
          <a:p>
            <a:pPr marL="571500" indent="-571500" algn="l">
              <a:lnSpc>
                <a:spcPct val="100000"/>
              </a:lnSpc>
              <a:buFont typeface="Wingdings" charset="2"/>
              <a:buChar char="§"/>
            </a:pPr>
            <a:r>
              <a:rPr lang="en-US" sz="3900" dirty="0" smtClean="0"/>
              <a:t>8-state certified Fire Officers and 1-certified Chief Officer</a:t>
            </a:r>
          </a:p>
          <a:p>
            <a:pPr marL="571500" indent="-571500" algn="l">
              <a:lnSpc>
                <a:spcPct val="100000"/>
              </a:lnSpc>
              <a:buFont typeface="Wingdings" charset="2"/>
              <a:buChar char="§"/>
            </a:pPr>
            <a:r>
              <a:rPr lang="en-US" sz="3900" dirty="0" smtClean="0"/>
              <a:t>Establish </a:t>
            </a:r>
            <a:r>
              <a:rPr lang="en-US" sz="3900" dirty="0"/>
              <a:t>apparatus/facility replacement program ($500,000)</a:t>
            </a:r>
          </a:p>
          <a:p>
            <a:pPr marL="571500" indent="-571500" algn="l">
              <a:lnSpc>
                <a:spcPct val="100000"/>
              </a:lnSpc>
              <a:buFont typeface="Wingdings" charset="2"/>
              <a:buChar char="§"/>
            </a:pPr>
            <a:r>
              <a:rPr lang="en-US" sz="3900" dirty="0"/>
              <a:t>50+ </a:t>
            </a:r>
            <a:r>
              <a:rPr lang="en-US" sz="3900" dirty="0" smtClean="0"/>
              <a:t>volunteers </a:t>
            </a:r>
            <a:r>
              <a:rPr lang="en-US" sz="3900" dirty="0"/>
              <a:t>on active roster (</a:t>
            </a:r>
            <a:r>
              <a:rPr lang="en-US" sz="3900" dirty="0" smtClean="0"/>
              <a:t>10-paramedic)</a:t>
            </a:r>
            <a:endParaRPr lang="en-US" sz="3900" dirty="0"/>
          </a:p>
          <a:p>
            <a:pPr marL="571500" indent="-571500" algn="l">
              <a:lnSpc>
                <a:spcPct val="100000"/>
              </a:lnSpc>
              <a:buFont typeface="Wingdings" charset="2"/>
              <a:buChar char="§"/>
            </a:pPr>
            <a:r>
              <a:rPr lang="en-US" sz="3900" dirty="0"/>
              <a:t>Implementation of Fire Marshal </a:t>
            </a:r>
            <a:r>
              <a:rPr lang="en-US" sz="3900" dirty="0" smtClean="0"/>
              <a:t>program</a:t>
            </a:r>
          </a:p>
          <a:p>
            <a:pPr marL="571500" indent="-571500" algn="l">
              <a:lnSpc>
                <a:spcPct val="100000"/>
              </a:lnSpc>
              <a:buFont typeface="Wingdings" charset="2"/>
              <a:buChar char="§"/>
            </a:pPr>
            <a:r>
              <a:rPr lang="en-US" sz="3900" dirty="0" smtClean="0"/>
              <a:t>Supportive FF association</a:t>
            </a:r>
          </a:p>
          <a:p>
            <a:pPr marL="571500" indent="-571500" algn="l">
              <a:lnSpc>
                <a:spcPct val="100000"/>
              </a:lnSpc>
              <a:buFont typeface="Wingdings" charset="2"/>
              <a:buChar char="§"/>
            </a:pPr>
            <a:r>
              <a:rPr lang="en-US" sz="3900" dirty="0" smtClean="0"/>
              <a:t>Update of new development impact fee program</a:t>
            </a:r>
            <a:endParaRPr lang="en-US" sz="3900" dirty="0"/>
          </a:p>
          <a:p>
            <a:pPr marL="571500" indent="-571500" algn="l">
              <a:lnSpc>
                <a:spcPct val="100000"/>
              </a:lnSpc>
              <a:buFont typeface="Wingdings" charset="2"/>
              <a:buChar char="§"/>
            </a:pPr>
            <a:r>
              <a:rPr lang="en-US" sz="3900" dirty="0" smtClean="0"/>
              <a:t>Wine </a:t>
            </a:r>
            <a:r>
              <a:rPr lang="en-US" sz="3900" dirty="0"/>
              <a:t>and Gold County Living – 5 Star Service </a:t>
            </a:r>
            <a:r>
              <a:rPr lang="en-US" sz="3900" dirty="0" smtClean="0"/>
              <a:t>Award  </a:t>
            </a:r>
            <a:endParaRPr lang="en-US" sz="39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6" name="Picture 5" descr="t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379" y="4407352"/>
            <a:ext cx="3686364" cy="2412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300570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Future Needs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651718" y="2463800"/>
            <a:ext cx="11483827" cy="6299201"/>
          </a:xfrm>
          <a:prstGeom prst="rect">
            <a:avLst/>
          </a:prstGeom>
        </p:spPr>
        <p:txBody>
          <a:bodyPr/>
          <a:lstStyle/>
          <a:p>
            <a:pPr marL="414527" lvl="0" indent="-414527" defTabSz="560831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648">
                <a:solidFill>
                  <a:srgbClr val="535353"/>
                </a:solidFill>
              </a:rPr>
              <a:t>Secure funding for FT staffing for </a:t>
            </a:r>
            <a:r>
              <a:rPr sz="3648" i="1">
                <a:solidFill>
                  <a:srgbClr val="535353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Jenny Lind</a:t>
            </a:r>
            <a:r>
              <a:rPr sz="3648">
                <a:solidFill>
                  <a:srgbClr val="535353"/>
                </a:solidFill>
              </a:rPr>
              <a:t> and </a:t>
            </a:r>
            <a:r>
              <a:rPr sz="3648" i="1">
                <a:solidFill>
                  <a:srgbClr val="535353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Valley Springs</a:t>
            </a:r>
            <a:r>
              <a:rPr sz="3648">
                <a:solidFill>
                  <a:srgbClr val="535353"/>
                </a:solidFill>
              </a:rPr>
              <a:t> fire stations 24/7/365</a:t>
            </a:r>
          </a:p>
          <a:p>
            <a:pPr marL="414527" lvl="0" indent="-414527" defTabSz="560831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648">
                <a:solidFill>
                  <a:srgbClr val="535353"/>
                </a:solidFill>
              </a:rPr>
              <a:t>Staff each fire engine with one licensed paramedic 24/7/365</a:t>
            </a:r>
          </a:p>
          <a:p>
            <a:pPr marL="414527" lvl="0" indent="-414527" defTabSz="560831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648">
                <a:solidFill>
                  <a:srgbClr val="535353"/>
                </a:solidFill>
              </a:rPr>
              <a:t>Provide ambulance transport </a:t>
            </a:r>
          </a:p>
          <a:p>
            <a:pPr marL="414527" lvl="0" indent="-414527" defTabSz="560831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648">
                <a:solidFill>
                  <a:srgbClr val="535353"/>
                </a:solidFill>
              </a:rPr>
              <a:t>Fire apparatus replacement</a:t>
            </a:r>
          </a:p>
          <a:p>
            <a:pPr marL="414527" lvl="0" indent="-414527" defTabSz="560831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648">
                <a:solidFill>
                  <a:srgbClr val="535353"/>
                </a:solidFill>
              </a:rPr>
              <a:t>Establish special operations programs</a:t>
            </a:r>
          </a:p>
          <a:p>
            <a:pPr marL="829055" lvl="1" indent="-414527" defTabSz="560831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648">
                <a:solidFill>
                  <a:srgbClr val="535353"/>
                </a:solidFill>
              </a:rPr>
              <a:t>Water rescue, trench, confined space, USAR</a:t>
            </a:r>
          </a:p>
        </p:txBody>
      </p:sp>
      <p:pic>
        <p:nvPicPr>
          <p:cNvPr id="75" name="IMG_010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49717" y="4724722"/>
            <a:ext cx="3310980" cy="3310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endParaRPr lang="en-US" dirty="0" smtClean="0"/>
          </a:p>
          <a:p>
            <a:r>
              <a:rPr lang="en-US" sz="16000" dirty="0" smtClean="0"/>
              <a:t>High </a:t>
            </a:r>
            <a:r>
              <a:rPr lang="en-US" sz="16000" dirty="0"/>
              <a:t>turnover of volunteer/career </a:t>
            </a:r>
            <a:r>
              <a:rPr lang="en-US" sz="16000" dirty="0" smtClean="0"/>
              <a:t>members</a:t>
            </a:r>
          </a:p>
          <a:p>
            <a:r>
              <a:rPr lang="en-US" sz="16000" dirty="0" smtClean="0"/>
              <a:t>Funding </a:t>
            </a:r>
          </a:p>
          <a:p>
            <a:r>
              <a:rPr lang="en-US" sz="16000" dirty="0" smtClean="0"/>
              <a:t>Implementation of ambulance zone</a:t>
            </a:r>
            <a:endParaRPr lang="en-US" sz="16000" dirty="0"/>
          </a:p>
          <a:p>
            <a:r>
              <a:rPr lang="en-US" sz="16000" dirty="0"/>
              <a:t>Recruiting quality </a:t>
            </a:r>
            <a:r>
              <a:rPr lang="en-US" sz="16000" dirty="0" smtClean="0"/>
              <a:t>members</a:t>
            </a:r>
            <a:endParaRPr lang="en-US" sz="16000" dirty="0"/>
          </a:p>
          <a:p>
            <a:pPr lvl="1"/>
            <a:r>
              <a:rPr lang="en-US" sz="16000" dirty="0"/>
              <a:t>NFPA medical physicals, </a:t>
            </a:r>
            <a:r>
              <a:rPr lang="en-US" sz="16000" dirty="0" smtClean="0"/>
              <a:t>background checks</a:t>
            </a:r>
          </a:p>
          <a:p>
            <a:r>
              <a:rPr lang="en-US" sz="16000" dirty="0" smtClean="0"/>
              <a:t>Introducing </a:t>
            </a:r>
            <a:r>
              <a:rPr lang="en-US" sz="16000" u="sng" dirty="0" smtClean="0"/>
              <a:t>CHANGE!</a:t>
            </a:r>
            <a:endParaRPr lang="en-US" sz="16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31069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531</Words>
  <Application>Microsoft Macintosh PowerPoint</Application>
  <PresentationFormat>Custom</PresentationFormat>
  <Paragraphs>120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Showroom</vt:lpstr>
      <vt:lpstr>CALAVERAS CONSOLIDATED FIRE</vt:lpstr>
      <vt:lpstr>Mission CALAVERAS CONSOLIDATED FIRE</vt:lpstr>
      <vt:lpstr>Response breakdown</vt:lpstr>
      <vt:lpstr>What calaveras consolidated has done</vt:lpstr>
      <vt:lpstr>Programs</vt:lpstr>
      <vt:lpstr>Accomplishments</vt:lpstr>
      <vt:lpstr>Accomplishments</vt:lpstr>
      <vt:lpstr>Future Needs</vt:lpstr>
      <vt:lpstr>Challenges</vt:lpstr>
      <vt:lpstr>Phase 1 (2-3 yrs)</vt:lpstr>
      <vt:lpstr>phase 2 (3-5 yrs)</vt:lpstr>
      <vt:lpstr>QuEstion?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Jason Robitaille</cp:lastModifiedBy>
  <cp:revision>15</cp:revision>
  <dcterms:modified xsi:type="dcterms:W3CDTF">2015-08-17T16:45:54Z</dcterms:modified>
</cp:coreProperties>
</file>