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79" r:id="rId11"/>
    <p:sldId id="280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A0C714A-4226-42F0-BE6E-BB4604A50494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DB9DFA5-C188-48F5-B6FF-8B5B187F6A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714A-4226-42F0-BE6E-BB4604A50494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DFA5-C188-48F5-B6FF-8B5B187F6A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714A-4226-42F0-BE6E-BB4604A50494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DFA5-C188-48F5-B6FF-8B5B187F6A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714A-4226-42F0-BE6E-BB4604A50494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DFA5-C188-48F5-B6FF-8B5B187F6A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714A-4226-42F0-BE6E-BB4604A50494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DFA5-C188-48F5-B6FF-8B5B187F6A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714A-4226-42F0-BE6E-BB4604A50494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DFA5-C188-48F5-B6FF-8B5B187F6A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0C714A-4226-42F0-BE6E-BB4604A50494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B9DFA5-C188-48F5-B6FF-8B5B187F6A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A0C714A-4226-42F0-BE6E-BB4604A50494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DB9DFA5-C188-48F5-B6FF-8B5B187F6A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714A-4226-42F0-BE6E-BB4604A50494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DFA5-C188-48F5-B6FF-8B5B187F6A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714A-4226-42F0-BE6E-BB4604A50494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DFA5-C188-48F5-B6FF-8B5B187F6A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714A-4226-42F0-BE6E-BB4604A50494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DFA5-C188-48F5-B6FF-8B5B187F6A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C714A-4226-42F0-BE6E-BB4604A50494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DB9DFA5-C188-48F5-B6FF-8B5B187F6AB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file:///C:\Users\bmoss\Desktop\San%20Joaquin%20flyby3.avi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uact=8&amp;docid=ePjG8AUJwbd7tM&amp;tbnid=yosDf1S95GB4KM:&amp;ved=0CAUQjRw&amp;url=http://www.pinterest.com/pin/74520568808365617/&amp;ei=amFyU6XPK4jWkAXdloD4CQ&amp;bvm=bv.66330100,d.cGU&amp;psig=AFQjCNHPZKU-CpI5rCv0Gl37awzLx8FErw&amp;ust=140009107519304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401887"/>
            <a:ext cx="9067800" cy="950913"/>
          </a:xfrm>
        </p:spPr>
        <p:txBody>
          <a:bodyPr>
            <a:normAutofit/>
          </a:bodyPr>
          <a:lstStyle/>
          <a:p>
            <a:pPr algn="ctr"/>
            <a:r>
              <a:rPr lang="en-US" sz="2900" dirty="0" smtClean="0"/>
              <a:t>2014 Sustainable Groundwater Management Act</a:t>
            </a:r>
            <a:endParaRPr lang="en-US" sz="2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5791200" cy="1752600"/>
          </a:xfrm>
        </p:spPr>
        <p:txBody>
          <a:bodyPr>
            <a:normAutofit/>
          </a:bodyPr>
          <a:lstStyle/>
          <a:p>
            <a:r>
              <a:rPr lang="en-US" sz="2200" b="1" i="1" dirty="0" smtClean="0"/>
              <a:t>Environmental Management Agency </a:t>
            </a:r>
          </a:p>
          <a:p>
            <a:r>
              <a:rPr lang="en-US" sz="2200" dirty="0" smtClean="0"/>
              <a:t>Environmental Health Department</a:t>
            </a:r>
            <a:endParaRPr lang="en-US" sz="2200" dirty="0"/>
          </a:p>
          <a:p>
            <a:r>
              <a:rPr lang="en-US" sz="2200" dirty="0" smtClean="0"/>
              <a:t>Report to LAFCo - October 20, 2014</a:t>
            </a:r>
          </a:p>
          <a:p>
            <a:endParaRPr lang="en-US" dirty="0"/>
          </a:p>
        </p:txBody>
      </p:sp>
      <p:pic>
        <p:nvPicPr>
          <p:cNvPr id="4" name="Picture 7" descr="MVC-001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42046"/>
            <a:ext cx="335435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1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458200" cy="609600"/>
          </a:xfrm>
        </p:spPr>
        <p:txBody>
          <a:bodyPr>
            <a:noAutofit/>
          </a:bodyPr>
          <a:lstStyle/>
          <a:p>
            <a:pPr algn="ctr"/>
            <a:r>
              <a:rPr lang="en-US" sz="2900" dirty="0">
                <a:solidFill>
                  <a:srgbClr val="424456"/>
                </a:solidFill>
              </a:rPr>
              <a:t>2014 Sustainable Groundwater Management Act</a:t>
            </a:r>
            <a:r>
              <a:rPr lang="en-US" sz="2900" dirty="0"/>
              <a:t/>
            </a:r>
            <a:br>
              <a:rPr lang="en-US" sz="2900" dirty="0"/>
            </a:b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03-EastSanJoaquinGWBasinX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098158"/>
            <a:ext cx="4207164" cy="546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2514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1823884"/>
            <a:ext cx="5649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East San Joaquin </a:t>
            </a:r>
          </a:p>
          <a:p>
            <a:r>
              <a:rPr lang="en-US" sz="2400" dirty="0" smtClean="0"/>
              <a:t>Groundwater Sub-basin</a:t>
            </a:r>
          </a:p>
          <a:p>
            <a:r>
              <a:rPr lang="en-US" sz="2400" dirty="0" smtClean="0"/>
              <a:t>incorporates approximately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eventy square miles of </a:t>
            </a:r>
          </a:p>
          <a:p>
            <a:r>
              <a:rPr lang="en-US" sz="2400" dirty="0" smtClean="0"/>
              <a:t>Calaveras County.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078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839200" cy="457200"/>
          </a:xfrm>
        </p:spPr>
        <p:txBody>
          <a:bodyPr>
            <a:noAutofit/>
          </a:bodyPr>
          <a:lstStyle/>
          <a:p>
            <a:pPr algn="ctr"/>
            <a:r>
              <a:rPr lang="en-US" sz="2900" dirty="0">
                <a:solidFill>
                  <a:srgbClr val="424456"/>
                </a:solidFill>
              </a:rPr>
              <a:t>2014 Sustainable Groundwater Management Act</a:t>
            </a:r>
            <a:r>
              <a:rPr lang="en-US" sz="2900" dirty="0"/>
              <a:t/>
            </a:r>
            <a:br>
              <a:rPr lang="en-US" sz="2900" dirty="0"/>
            </a:br>
            <a:endParaRPr lang="en-US" altLang="en-US" sz="2900" b="1" dirty="0">
              <a:solidFill>
                <a:srgbClr val="FFFF00"/>
              </a:solidFill>
              <a:latin typeface="Tahoma" charset="0"/>
              <a:cs typeface="Times New Roman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2286000"/>
            <a:ext cx="2971800" cy="38862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>
                <a:solidFill>
                  <a:srgbClr val="FFFF00"/>
                </a:solidFill>
                <a:latin typeface="Tahoma" charset="0"/>
                <a:cs typeface="Times New Roman" pitchFamily="18" charset="0"/>
              </a:rPr>
              <a:t>	</a:t>
            </a:r>
            <a:r>
              <a:rPr lang="en-US" altLang="en-US" sz="1800" dirty="0">
                <a:latin typeface="Tahoma" charset="0"/>
                <a:cs typeface="Times New Roman" pitchFamily="18" charset="0"/>
              </a:rPr>
              <a:t>A 3-dimensional view of the wells in Calaveras County reveals the differences regarding well depth and yield between the hard rock </a:t>
            </a:r>
            <a:r>
              <a:rPr lang="en-US" altLang="en-US" sz="1800" dirty="0" smtClean="0">
                <a:latin typeface="Tahoma" charset="0"/>
                <a:cs typeface="Times New Roman" pitchFamily="18" charset="0"/>
              </a:rPr>
              <a:t>area (off-basin), </a:t>
            </a:r>
            <a:r>
              <a:rPr lang="en-US" altLang="en-US" sz="1800" dirty="0">
                <a:latin typeface="Tahoma" charset="0"/>
                <a:cs typeface="Times New Roman" pitchFamily="18" charset="0"/>
              </a:rPr>
              <a:t>where yields and depth may change drastically within few feet, and the more homogenous area where the East San Joaquin Groundwater </a:t>
            </a:r>
            <a:r>
              <a:rPr lang="en-US" altLang="en-US" sz="1800" dirty="0" smtClean="0">
                <a:latin typeface="Tahoma" charset="0"/>
                <a:cs typeface="Times New Roman" pitchFamily="18" charset="0"/>
              </a:rPr>
              <a:t>Sub-b</a:t>
            </a:r>
            <a:r>
              <a:rPr lang="en-US" altLang="en-US" sz="1800" dirty="0" smtClean="0">
                <a:latin typeface="Tahoma" charset="0"/>
                <a:cs typeface="Times New Roman" pitchFamily="18" charset="0"/>
              </a:rPr>
              <a:t>asin </a:t>
            </a:r>
            <a:r>
              <a:rPr lang="en-US" altLang="en-US" sz="1800" dirty="0">
                <a:latin typeface="Tahoma" charset="0"/>
                <a:cs typeface="Times New Roman" pitchFamily="18" charset="0"/>
              </a:rPr>
              <a:t>reaches into the county.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133600" y="1219200"/>
            <a:ext cx="6705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800" dirty="0" smtClean="0">
                <a:solidFill>
                  <a:srgbClr val="FFFF00"/>
                </a:solidFill>
                <a:latin typeface="Tahoma" charset="0"/>
                <a:cs typeface="Times New Roman" pitchFamily="18" charset="0"/>
              </a:rPr>
              <a:t>	</a:t>
            </a:r>
            <a:r>
              <a:rPr lang="en-US" altLang="en-US" dirty="0" smtClean="0">
                <a:latin typeface="Tahoma" charset="0"/>
                <a:cs typeface="Times New Roman" pitchFamily="18" charset="0"/>
              </a:rPr>
              <a:t>East San Joaquin Ground Water </a:t>
            </a:r>
            <a:r>
              <a:rPr lang="en-US" altLang="en-US" dirty="0" smtClean="0">
                <a:latin typeface="Tahoma" charset="0"/>
                <a:cs typeface="Times New Roman" pitchFamily="18" charset="0"/>
              </a:rPr>
              <a:t>Sub-basin</a:t>
            </a:r>
            <a:endParaRPr lang="en-US" altLang="en-US" dirty="0" smtClean="0">
              <a:latin typeface="Tahoma" charset="0"/>
              <a:cs typeface="Times New Roman" pitchFamily="18" charset="0"/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914400" y="6248400"/>
            <a:ext cx="1808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rgbClr val="F8F8F8"/>
                </a:solidFill>
                <a:latin typeface="Tahoma" charset="0"/>
                <a:cs typeface="Times New Roman" pitchFamily="18" charset="0"/>
                <a:hlinkClick r:id="rId2" action="ppaction://hlinkfile"/>
              </a:rPr>
              <a:t>Run 3D Animation</a:t>
            </a:r>
            <a:endParaRPr lang="en-US" altLang="en-US" sz="1600" dirty="0" smtClean="0">
              <a:solidFill>
                <a:srgbClr val="F8F8F8"/>
              </a:solidFill>
              <a:latin typeface="Tahoma" charset="0"/>
              <a:cs typeface="Times New Roman" pitchFamily="18" charset="0"/>
            </a:endParaRPr>
          </a:p>
        </p:txBody>
      </p:sp>
      <p:pic>
        <p:nvPicPr>
          <p:cNvPr id="50188" name="Picture 12" descr="San Joaquin stand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5638800" cy="480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37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Autofit/>
          </a:bodyPr>
          <a:lstStyle/>
          <a:p>
            <a:r>
              <a:rPr lang="en-US" sz="2900" dirty="0"/>
              <a:t>2014 Sustainable Groundwater Management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8981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i="1" dirty="0" smtClean="0"/>
              <a:t>Key Provisions Continued:</a:t>
            </a:r>
          </a:p>
          <a:p>
            <a:pPr marL="109728" indent="0">
              <a:buNone/>
            </a:pPr>
            <a:endParaRPr lang="en-US" b="1" i="1" dirty="0" smtClean="0"/>
          </a:p>
          <a:p>
            <a:pPr marL="109728" indent="0">
              <a:buNone/>
            </a:pPr>
            <a:r>
              <a:rPr lang="en-US" sz="2400" b="1" dirty="0"/>
              <a:t>Considers multiple stakeholder </a:t>
            </a:r>
            <a:r>
              <a:rPr lang="en-US" sz="2400" b="1" dirty="0" smtClean="0"/>
              <a:t>interests</a:t>
            </a:r>
          </a:p>
          <a:p>
            <a:pPr marL="109728" indent="0">
              <a:buNone/>
            </a:pPr>
            <a:endParaRPr lang="en-US" sz="2400" b="1" dirty="0"/>
          </a:p>
          <a:p>
            <a:r>
              <a:rPr lang="en-US" dirty="0" smtClean="0"/>
              <a:t>A </a:t>
            </a:r>
            <a:r>
              <a:rPr lang="en-US" dirty="0"/>
              <a:t>GSA must consider the interests of a variety of different stakeholders, including beneficial users of water</a:t>
            </a:r>
            <a:r>
              <a:rPr lang="en-US" dirty="0" smtClean="0"/>
              <a:t>, environmental </a:t>
            </a:r>
            <a:r>
              <a:rPr lang="en-US" dirty="0"/>
              <a:t>interests, disadvantaged communities, tribes and others, and conduct outreach to them.</a:t>
            </a:r>
          </a:p>
        </p:txBody>
      </p:sp>
    </p:spTree>
    <p:extLst>
      <p:ext uri="{BB962C8B-B14F-4D97-AF65-F5344CB8AC3E}">
        <p14:creationId xmlns:p14="http://schemas.microsoft.com/office/powerpoint/2010/main" val="139222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Autofit/>
          </a:bodyPr>
          <a:lstStyle/>
          <a:p>
            <a:r>
              <a:rPr lang="en-US" sz="2900" dirty="0"/>
              <a:t>2014 Sustainable Groundwater Management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8981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i="1" dirty="0" smtClean="0"/>
              <a:t>Key Provisions Continued:</a:t>
            </a:r>
          </a:p>
          <a:p>
            <a:pPr marL="109728" indent="0">
              <a:buNone/>
            </a:pPr>
            <a:endParaRPr lang="en-US" b="1" i="1" dirty="0" smtClean="0"/>
          </a:p>
          <a:p>
            <a:pPr marL="109728" indent="0">
              <a:buNone/>
            </a:pPr>
            <a:r>
              <a:rPr lang="en-US" sz="2400" b="1" dirty="0"/>
              <a:t>Provides GSAs with new authority to responsibly manage </a:t>
            </a:r>
            <a:r>
              <a:rPr lang="en-US" sz="2400" b="1" dirty="0" smtClean="0"/>
              <a:t>groundwater</a:t>
            </a:r>
          </a:p>
          <a:p>
            <a:pPr marL="109728" indent="0">
              <a:buNone/>
            </a:pPr>
            <a:endParaRPr lang="en-US" sz="2400" b="1" dirty="0"/>
          </a:p>
          <a:p>
            <a:r>
              <a:rPr lang="en-US" sz="2400" dirty="0" smtClean="0"/>
              <a:t>GSAs </a:t>
            </a:r>
            <a:r>
              <a:rPr lang="en-US" sz="2400" dirty="0"/>
              <a:t>can choose among numerous new tools and authorities, including the authority to conduct investigations</a:t>
            </a:r>
            <a:r>
              <a:rPr lang="en-US" sz="2400" dirty="0" smtClean="0"/>
              <a:t>, determine </a:t>
            </a:r>
            <a:r>
              <a:rPr lang="en-US" sz="2400" dirty="0"/>
              <a:t>the sustainable yield of a groundwater basin, measure and limit extraction, impose fees for </a:t>
            </a:r>
            <a:r>
              <a:rPr lang="en-US" sz="2400" dirty="0" smtClean="0"/>
              <a:t>groundwater management </a:t>
            </a:r>
            <a:r>
              <a:rPr lang="en-US" sz="2400" dirty="0"/>
              <a:t>and enforce the terms of a groundwater sustainability plan.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1924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Autofit/>
          </a:bodyPr>
          <a:lstStyle/>
          <a:p>
            <a:r>
              <a:rPr lang="en-US" sz="2900" dirty="0"/>
              <a:t>2014 Sustainable Groundwater Management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334000"/>
          </a:xfrm>
        </p:spPr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r>
              <a:rPr lang="en-US" sz="4400" b="1" i="1" dirty="0" smtClean="0"/>
              <a:t>Key Provisions Continued:</a:t>
            </a:r>
          </a:p>
          <a:p>
            <a:pPr marL="109728" indent="0">
              <a:buNone/>
            </a:pPr>
            <a:endParaRPr lang="en-US" b="1" i="1" dirty="0" smtClean="0"/>
          </a:p>
          <a:p>
            <a:pPr marL="109728" indent="0">
              <a:buNone/>
            </a:pPr>
            <a:r>
              <a:rPr lang="en-US" sz="3600" b="1" dirty="0"/>
              <a:t>Respects regional differences and provides </a:t>
            </a:r>
            <a:r>
              <a:rPr lang="en-US" sz="3600" b="1" dirty="0" smtClean="0"/>
              <a:t>flexibility</a:t>
            </a:r>
            <a:endParaRPr lang="en-US" sz="3600" b="1" dirty="0" smtClean="0"/>
          </a:p>
          <a:p>
            <a:pPr marL="109728" indent="0">
              <a:buNone/>
            </a:pPr>
            <a:endParaRPr lang="en-US" b="1" dirty="0"/>
          </a:p>
          <a:p>
            <a:r>
              <a:rPr lang="en-US" sz="3800" dirty="0" smtClean="0"/>
              <a:t>There </a:t>
            </a:r>
            <a:r>
              <a:rPr lang="en-US" sz="3800" dirty="0"/>
              <a:t>is a wide diversity of conditions in groundwater basins throughout the state, so the legislation </a:t>
            </a:r>
            <a:r>
              <a:rPr lang="en-US" sz="3800" dirty="0" smtClean="0"/>
              <a:t>provides options </a:t>
            </a:r>
            <a:r>
              <a:rPr lang="en-US" sz="3800" dirty="0"/>
              <a:t>for development of plans and avoids a </a:t>
            </a:r>
            <a:r>
              <a:rPr lang="en-US" sz="3800" i="1" u="sng" dirty="0"/>
              <a:t>“one size fits all” </a:t>
            </a:r>
            <a:r>
              <a:rPr lang="en-US" sz="3800" dirty="0"/>
              <a:t>approach</a:t>
            </a:r>
            <a:r>
              <a:rPr lang="en-US" sz="3800" dirty="0" smtClean="0"/>
              <a:t>.</a:t>
            </a:r>
          </a:p>
          <a:p>
            <a:pPr marL="109728" indent="0">
              <a:buNone/>
            </a:pPr>
            <a:endParaRPr lang="en-US" sz="3800" dirty="0" smtClean="0"/>
          </a:p>
          <a:p>
            <a:r>
              <a:rPr lang="en-US" sz="3800" dirty="0" smtClean="0"/>
              <a:t>Each </a:t>
            </a:r>
            <a:r>
              <a:rPr lang="en-US" sz="3800" dirty="0"/>
              <a:t>basin can be covered by a single plan or by multiple plans and coordinated by a single coordination </a:t>
            </a:r>
            <a:r>
              <a:rPr lang="en-US" sz="3800" dirty="0" smtClean="0"/>
              <a:t>agreement that </a:t>
            </a:r>
            <a:r>
              <a:rPr lang="en-US" sz="3800" dirty="0"/>
              <a:t>covers the entire basin. A region can modify the basin boundaries to suit the regional management needs</a:t>
            </a:r>
            <a:r>
              <a:rPr lang="en-US" sz="3800" dirty="0" smtClean="0"/>
              <a:t>.</a:t>
            </a:r>
          </a:p>
          <a:p>
            <a:pPr marL="109728" indent="0">
              <a:buNone/>
            </a:pPr>
            <a:endParaRPr lang="en-US" sz="3800" dirty="0" smtClean="0"/>
          </a:p>
          <a:p>
            <a:r>
              <a:rPr lang="en-US" sz="3800" dirty="0" smtClean="0"/>
              <a:t>The </a:t>
            </a:r>
            <a:r>
              <a:rPr lang="en-US" sz="3800" dirty="0"/>
              <a:t>development and adoption of GSPs is exempt from CEQA requirements</a:t>
            </a:r>
            <a:r>
              <a:rPr lang="en-US" sz="3800" dirty="0" smtClean="0"/>
              <a:t>.</a:t>
            </a:r>
          </a:p>
          <a:p>
            <a:pPr marL="109728" indent="0">
              <a:buNone/>
            </a:pPr>
            <a:endParaRPr lang="en-US" sz="3800" dirty="0"/>
          </a:p>
          <a:p>
            <a:r>
              <a:rPr lang="en-US" sz="3800" dirty="0" smtClean="0"/>
              <a:t>The </a:t>
            </a:r>
            <a:r>
              <a:rPr lang="en-US" sz="3800" dirty="0"/>
              <a:t>California Department of Water Resources (DWR) may grant up to two 5‐year extensions if the </a:t>
            </a:r>
            <a:r>
              <a:rPr lang="en-US" sz="3800" dirty="0" smtClean="0"/>
              <a:t>agency demonstrates </a:t>
            </a:r>
            <a:r>
              <a:rPr lang="en-US" sz="3800" dirty="0"/>
              <a:t>a need for the extension and has demonstrated progress toward its sustainability goal</a:t>
            </a:r>
            <a:r>
              <a:rPr lang="en-US" sz="3800" dirty="0" smtClean="0"/>
              <a:t>.</a:t>
            </a:r>
          </a:p>
          <a:p>
            <a:endParaRPr lang="en-US" sz="3800" dirty="0"/>
          </a:p>
          <a:p>
            <a:r>
              <a:rPr lang="en-US" sz="3800" dirty="0" smtClean="0"/>
              <a:t>DWR </a:t>
            </a:r>
            <a:r>
              <a:rPr lang="en-US" sz="3800" dirty="0"/>
              <a:t>will need to adopt regulations by June 1, 2016, regarding GSPs, coordination agreements and alternative </a:t>
            </a:r>
            <a:r>
              <a:rPr lang="en-US" sz="3800" dirty="0" smtClean="0"/>
              <a:t>plans and </a:t>
            </a:r>
            <a:r>
              <a:rPr lang="en-US" sz="3800" dirty="0"/>
              <a:t>documentation.</a:t>
            </a:r>
            <a:endParaRPr lang="en-US" sz="3800" dirty="0" smtClean="0"/>
          </a:p>
        </p:txBody>
      </p:sp>
    </p:spTree>
    <p:extLst>
      <p:ext uri="{BB962C8B-B14F-4D97-AF65-F5344CB8AC3E}">
        <p14:creationId xmlns:p14="http://schemas.microsoft.com/office/powerpoint/2010/main" val="27281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Autofit/>
          </a:bodyPr>
          <a:lstStyle/>
          <a:p>
            <a:r>
              <a:rPr lang="en-US" sz="2900" dirty="0"/>
              <a:t>2014 Sustainable Groundwater Management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898136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b="1" i="1" dirty="0" smtClean="0"/>
              <a:t>Key Provisions Continued:</a:t>
            </a:r>
          </a:p>
          <a:p>
            <a:pPr marL="109728" indent="0">
              <a:buNone/>
            </a:pPr>
            <a:endParaRPr lang="en-US" b="1" i="1" dirty="0"/>
          </a:p>
          <a:p>
            <a:pPr marL="109728" indent="0">
              <a:buNone/>
            </a:pPr>
            <a:r>
              <a:rPr lang="en-US" b="1" dirty="0"/>
              <a:t>Increases availability of information but ensures privacy </a:t>
            </a:r>
            <a:r>
              <a:rPr lang="en-US" b="1" dirty="0" smtClean="0"/>
              <a:t>protection</a:t>
            </a:r>
          </a:p>
          <a:p>
            <a:pPr marL="109728" indent="0">
              <a:buNone/>
            </a:pPr>
            <a:endParaRPr lang="en-US" b="1" dirty="0" smtClean="0"/>
          </a:p>
          <a:p>
            <a:r>
              <a:rPr lang="en-US" dirty="0" smtClean="0"/>
              <a:t>The </a:t>
            </a:r>
            <a:r>
              <a:rPr lang="en-US" dirty="0"/>
              <a:t>legislation limits the public release of all information related to individual groundwater pumpers, but </a:t>
            </a:r>
            <a:r>
              <a:rPr lang="en-US" dirty="0" smtClean="0"/>
              <a:t>provides aggregated </a:t>
            </a:r>
            <a:r>
              <a:rPr lang="en-US" dirty="0"/>
              <a:t>groundwater information for a groundwater </a:t>
            </a:r>
            <a:r>
              <a:rPr lang="en-US" dirty="0" smtClean="0"/>
              <a:t>basin thus remaining consistent with existing water law.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After </a:t>
            </a:r>
            <a:r>
              <a:rPr lang="en-US" dirty="0"/>
              <a:t>a GSP is adopted, a GSA will need to submit annual reports to DWR on the condition of the basin.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420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Autofit/>
          </a:bodyPr>
          <a:lstStyle/>
          <a:p>
            <a:r>
              <a:rPr lang="en-US" sz="2900" dirty="0"/>
              <a:t>2014 Sustainable Groundwater Management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98136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b="1" i="1" dirty="0" smtClean="0"/>
              <a:t>Key Provisions Continued:</a:t>
            </a:r>
          </a:p>
          <a:p>
            <a:pPr marL="109728" indent="0">
              <a:buNone/>
            </a:pPr>
            <a:endParaRPr lang="en-US" b="1" i="1" dirty="0" smtClean="0"/>
          </a:p>
          <a:p>
            <a:pPr marL="109728" indent="0">
              <a:buNone/>
            </a:pPr>
            <a:r>
              <a:rPr lang="en-US" b="1" dirty="0"/>
              <a:t>Provides state technical and financial </a:t>
            </a:r>
            <a:r>
              <a:rPr lang="en-US" b="1" dirty="0" smtClean="0"/>
              <a:t>assistance</a:t>
            </a:r>
          </a:p>
          <a:p>
            <a:pPr marL="109728" indent="0">
              <a:buNone/>
            </a:pPr>
            <a:endParaRPr lang="en-US" b="1" dirty="0"/>
          </a:p>
          <a:p>
            <a:r>
              <a:rPr lang="en-US" dirty="0" smtClean="0"/>
              <a:t>DWR </a:t>
            </a:r>
            <a:r>
              <a:rPr lang="en-US" dirty="0"/>
              <a:t>will provide technical assistance to local agencies in the implementation of this legislation and to develop </a:t>
            </a:r>
            <a:r>
              <a:rPr lang="en-US" dirty="0" smtClean="0"/>
              <a:t>best management </a:t>
            </a:r>
            <a:r>
              <a:rPr lang="en-US" dirty="0"/>
              <a:t>practices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$</a:t>
            </a:r>
            <a:r>
              <a:rPr lang="en-US" dirty="0"/>
              <a:t>100 million in grant funding is included in the pending Water Bond (Proposition </a:t>
            </a:r>
            <a:r>
              <a:rPr lang="en-US" dirty="0" smtClean="0"/>
              <a:t>1-A) </a:t>
            </a:r>
            <a:r>
              <a:rPr lang="en-US" dirty="0"/>
              <a:t>to be used for the </a:t>
            </a:r>
            <a:r>
              <a:rPr lang="en-US" dirty="0" smtClean="0"/>
              <a:t>development and </a:t>
            </a:r>
            <a:r>
              <a:rPr lang="en-US" dirty="0"/>
              <a:t>implementation of groundwater management plans and </a:t>
            </a:r>
            <a:r>
              <a:rPr lang="en-US" dirty="0" smtClean="0"/>
              <a:t>projects </a:t>
            </a:r>
            <a:r>
              <a:rPr lang="en-US" i="1" u="sng" dirty="0" smtClean="0"/>
              <a:t>that may include our proposal to develop a local agency groundwater management grant </a:t>
            </a:r>
            <a:r>
              <a:rPr lang="en-US" i="1" u="sng" dirty="0" smtClean="0"/>
              <a:t>program! ?? 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195247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Autofit/>
          </a:bodyPr>
          <a:lstStyle/>
          <a:p>
            <a:r>
              <a:rPr lang="en-US" sz="2900" dirty="0"/>
              <a:t>2014 Sustainable Groundwater Management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898136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US" sz="3100" b="1" i="1" dirty="0" smtClean="0"/>
              <a:t>Key Provisions Continued:</a:t>
            </a:r>
          </a:p>
          <a:p>
            <a:pPr marL="109728" indent="0">
              <a:buNone/>
            </a:pPr>
            <a:endParaRPr lang="en-US" sz="3100" b="1" i="1" dirty="0" smtClean="0"/>
          </a:p>
          <a:p>
            <a:pPr marL="109728" indent="0">
              <a:buNone/>
            </a:pPr>
            <a:r>
              <a:rPr lang="en-US" sz="3100" b="1" dirty="0"/>
              <a:t>Offers a reasonable level of state oversight and </a:t>
            </a:r>
            <a:r>
              <a:rPr lang="en-US" sz="3100" b="1" dirty="0" smtClean="0"/>
              <a:t>involvement</a:t>
            </a:r>
          </a:p>
          <a:p>
            <a:pPr marL="109728" indent="0">
              <a:buNone/>
            </a:pPr>
            <a:endParaRPr lang="en-US" sz="3100" b="1" dirty="0"/>
          </a:p>
          <a:p>
            <a:r>
              <a:rPr lang="en-US" dirty="0" smtClean="0"/>
              <a:t>DWR </a:t>
            </a:r>
            <a:r>
              <a:rPr lang="en-US" dirty="0"/>
              <a:t>will review GSPs and their implementation.</a:t>
            </a:r>
          </a:p>
          <a:p>
            <a:pPr marL="109728" indent="0">
              <a:buNone/>
            </a:pPr>
            <a:r>
              <a:rPr lang="en-US" dirty="0" smtClean="0"/>
              <a:t>	</a:t>
            </a:r>
          </a:p>
          <a:p>
            <a:pPr marL="624078" indent="-514350">
              <a:buFont typeface="+mj-lt"/>
              <a:buAutoNum type="alphaLcParenR"/>
            </a:pPr>
            <a:r>
              <a:rPr lang="en-US" dirty="0"/>
              <a:t>	</a:t>
            </a:r>
            <a:r>
              <a:rPr lang="en-US" dirty="0" smtClean="0"/>
              <a:t>Within </a:t>
            </a:r>
            <a:r>
              <a:rPr lang="en-US" dirty="0"/>
              <a:t>two years of submission, DWR will evaluate and assess a </a:t>
            </a:r>
            <a:r>
              <a:rPr lang="en-US" dirty="0" smtClean="0"/>
              <a:t>	                    	GSP</a:t>
            </a:r>
            <a:r>
              <a:rPr lang="en-US" dirty="0"/>
              <a:t>. DWR will evaluate each GSP </a:t>
            </a:r>
            <a:r>
              <a:rPr lang="en-US" dirty="0" smtClean="0"/>
              <a:t>or alternative </a:t>
            </a:r>
            <a:r>
              <a:rPr lang="en-US" dirty="0"/>
              <a:t>at least every five </a:t>
            </a:r>
            <a:r>
              <a:rPr lang="en-US" dirty="0" smtClean="0"/>
              <a:t>	   	years.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State Water Resources Control Board (SWRCB) can only intervene in a local area and develop an interim plan </a:t>
            </a:r>
            <a:r>
              <a:rPr lang="en-US" dirty="0" smtClean="0"/>
              <a:t>in limited </a:t>
            </a:r>
            <a:r>
              <a:rPr lang="en-US" dirty="0"/>
              <a:t>circumstances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624078" indent="-514350">
              <a:buFont typeface="+mj-lt"/>
              <a:buAutoNum type="alphaLcParenR"/>
            </a:pPr>
            <a:r>
              <a:rPr lang="en-US" dirty="0" smtClean="0"/>
              <a:t>When </a:t>
            </a:r>
            <a:r>
              <a:rPr lang="en-US" dirty="0"/>
              <a:t>no local agency is willing to serve as a GSA (2017</a:t>
            </a:r>
            <a:r>
              <a:rPr lang="en-US" dirty="0" smtClean="0"/>
              <a:t>);</a:t>
            </a:r>
          </a:p>
          <a:p>
            <a:pPr marL="624078" indent="-514350">
              <a:buFont typeface="+mj-lt"/>
              <a:buAutoNum type="alphaLcParenR"/>
            </a:pPr>
            <a:r>
              <a:rPr lang="en-US" dirty="0" smtClean="0"/>
              <a:t>When </a:t>
            </a:r>
            <a:r>
              <a:rPr lang="en-US" dirty="0"/>
              <a:t>a GSA does not complete a GSP (2020); or</a:t>
            </a:r>
          </a:p>
          <a:p>
            <a:pPr marL="624078" indent="-514350">
              <a:buFont typeface="+mj-lt"/>
              <a:buAutoNum type="alphaLcParenR"/>
            </a:pPr>
            <a:r>
              <a:rPr lang="en-US" dirty="0" smtClean="0"/>
              <a:t>When </a:t>
            </a:r>
            <a:r>
              <a:rPr lang="en-US" dirty="0"/>
              <a:t>both the GSP is inadequate or not implemented to achieve </a:t>
            </a:r>
            <a:r>
              <a:rPr lang="en-US" dirty="0" smtClean="0"/>
              <a:t>	   	   sustainability </a:t>
            </a:r>
            <a:r>
              <a:rPr lang="en-US" dirty="0"/>
              <a:t>and there is a condition </a:t>
            </a:r>
            <a:r>
              <a:rPr lang="en-US" dirty="0" smtClean="0"/>
              <a:t>of long </a:t>
            </a:r>
            <a:r>
              <a:rPr lang="en-US" dirty="0"/>
              <a:t>term overdraft or significant </a:t>
            </a:r>
            <a:r>
              <a:rPr lang="en-US" dirty="0" smtClean="0"/>
              <a:t>	   depletion </a:t>
            </a:r>
            <a:r>
              <a:rPr lang="en-US" dirty="0"/>
              <a:t>of interconnected surface waters (varies 2020, 2022, or 2025).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922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Autofit/>
          </a:bodyPr>
          <a:lstStyle/>
          <a:p>
            <a:r>
              <a:rPr lang="en-US" sz="2900" dirty="0"/>
              <a:t>2014 Sustainable Groundwater Management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8981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i="1" dirty="0" smtClean="0"/>
              <a:t>Key Provisions Continued:</a:t>
            </a:r>
          </a:p>
          <a:p>
            <a:pPr marL="109728" indent="0">
              <a:buNone/>
            </a:pPr>
            <a:endParaRPr lang="en-US" sz="2400" b="1" i="1" dirty="0" smtClean="0"/>
          </a:p>
          <a:p>
            <a:pPr marL="109728" indent="0">
              <a:buNone/>
            </a:pPr>
            <a:r>
              <a:rPr lang="en-US" sz="2400" b="1" dirty="0"/>
              <a:t>Offers a reasonable level of state oversight and </a:t>
            </a:r>
            <a:r>
              <a:rPr lang="en-US" sz="2400" b="1" dirty="0" smtClean="0"/>
              <a:t>involvement</a:t>
            </a:r>
          </a:p>
          <a:p>
            <a:pPr marL="109728" indent="0">
              <a:buNone/>
            </a:pPr>
            <a:endParaRPr lang="en-US" sz="2400" b="1" dirty="0" smtClean="0"/>
          </a:p>
          <a:p>
            <a:r>
              <a:rPr lang="en-US" sz="2400" dirty="0" smtClean="0"/>
              <a:t>SWRCB can </a:t>
            </a:r>
            <a:r>
              <a:rPr lang="en-US" sz="2400" dirty="0"/>
              <a:t>assess fees to recover costs incurred in </a:t>
            </a:r>
            <a:r>
              <a:rPr lang="en-US" sz="2400" dirty="0" smtClean="0"/>
              <a:t>administering </a:t>
            </a:r>
            <a:r>
              <a:rPr lang="en-US" sz="2400" dirty="0"/>
              <a:t>an unmanaged area or a probationary basin</a:t>
            </a:r>
            <a:r>
              <a:rPr lang="en-US" sz="2400" dirty="0" smtClean="0"/>
              <a:t>, which </a:t>
            </a:r>
            <a:r>
              <a:rPr lang="en-US" sz="2400" dirty="0"/>
              <a:t>may include reporting requirements, </a:t>
            </a:r>
            <a:r>
              <a:rPr lang="en-US" sz="2400" dirty="0" smtClean="0"/>
              <a:t>investigations, facilitation, monitoring</a:t>
            </a:r>
            <a:r>
              <a:rPr lang="en-US" sz="2400" dirty="0"/>
              <a:t>, hearings, enforcement </a:t>
            </a:r>
            <a:r>
              <a:rPr lang="en-US" sz="2400" dirty="0" smtClean="0"/>
              <a:t>and administrative </a:t>
            </a:r>
            <a:r>
              <a:rPr lang="en-US" sz="2400" dirty="0"/>
              <a:t>costs.</a:t>
            </a:r>
          </a:p>
        </p:txBody>
      </p:sp>
    </p:spTree>
    <p:extLst>
      <p:ext uri="{BB962C8B-B14F-4D97-AF65-F5344CB8AC3E}">
        <p14:creationId xmlns:p14="http://schemas.microsoft.com/office/powerpoint/2010/main" val="377316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Autofit/>
          </a:bodyPr>
          <a:lstStyle/>
          <a:p>
            <a:r>
              <a:rPr lang="en-US" sz="2900" dirty="0"/>
              <a:t>2014 Sustainable Groundwater Management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8981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i="1" dirty="0" smtClean="0"/>
              <a:t>Key Provisions Continued:</a:t>
            </a:r>
          </a:p>
          <a:p>
            <a:pPr marL="109728" indent="0">
              <a:buNone/>
            </a:pPr>
            <a:endParaRPr lang="en-US" sz="2400" b="1" i="1" dirty="0" smtClean="0"/>
          </a:p>
          <a:p>
            <a:pPr marL="109728" indent="0">
              <a:buNone/>
            </a:pPr>
            <a:r>
              <a:rPr lang="en-US" sz="2400" b="1" dirty="0"/>
              <a:t>Increases coordination between land use planning agencies and groundwater sustainability </a:t>
            </a:r>
            <a:r>
              <a:rPr lang="en-US" sz="2400" b="1" dirty="0" smtClean="0"/>
              <a:t>agencies</a:t>
            </a:r>
          </a:p>
          <a:p>
            <a:pPr marL="109728" indent="0">
              <a:buNone/>
            </a:pPr>
            <a:endParaRPr lang="en-US" sz="2400" b="1" dirty="0"/>
          </a:p>
          <a:p>
            <a:r>
              <a:rPr lang="en-US" sz="2400" dirty="0" smtClean="0"/>
              <a:t>Amends </a:t>
            </a:r>
            <a:r>
              <a:rPr lang="en-US" sz="2400" dirty="0"/>
              <a:t>planning and zoning law to require increased coordination between land use planning agencies </a:t>
            </a:r>
            <a:r>
              <a:rPr lang="en-US" sz="2400" dirty="0" smtClean="0"/>
              <a:t>and groundwater  sustainability </a:t>
            </a:r>
            <a:r>
              <a:rPr lang="en-US" sz="2400" dirty="0"/>
              <a:t>agencies regarding </a:t>
            </a:r>
            <a:r>
              <a:rPr lang="en-US" sz="2400" dirty="0" smtClean="0"/>
              <a:t>groundwater plans and </a:t>
            </a:r>
            <a:r>
              <a:rPr lang="en-US" sz="2400" dirty="0"/>
              <a:t>updates and modifications of </a:t>
            </a:r>
            <a:r>
              <a:rPr lang="en-US" sz="2400" dirty="0" smtClean="0"/>
              <a:t>General </a:t>
            </a:r>
            <a:r>
              <a:rPr lang="en-US" sz="2400" dirty="0" smtClean="0"/>
              <a:t>P</a:t>
            </a:r>
            <a:r>
              <a:rPr lang="en-US" sz="2400" dirty="0" smtClean="0"/>
              <a:t>lans.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1702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75"/>
                            </p:stCondLst>
                            <p:childTnLst>
                              <p:par>
                                <p:cTn id="8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Autofit/>
          </a:bodyPr>
          <a:lstStyle/>
          <a:p>
            <a:r>
              <a:rPr lang="en-US" sz="2900" dirty="0"/>
              <a:t>2014 Sustainable Groundwater Management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458200" cy="432511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/>
              <a:t>On September 16, 2014, Governor </a:t>
            </a:r>
            <a:r>
              <a:rPr lang="en-US" dirty="0" smtClean="0"/>
              <a:t>Brown </a:t>
            </a:r>
            <a:r>
              <a:rPr lang="en-US" dirty="0"/>
              <a:t>signed a package of three bills, known as the Sustainable </a:t>
            </a:r>
            <a:r>
              <a:rPr lang="en-US" dirty="0" smtClean="0"/>
              <a:t>Groundwater Management Act.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The three bills are SB 1168 (Pavley), SB 1319 (Pavley) and AB 1739 (Dickinson</a:t>
            </a:r>
            <a:r>
              <a:rPr lang="en-US" dirty="0" smtClean="0"/>
              <a:t>).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These bills are designed to provide </a:t>
            </a:r>
            <a:r>
              <a:rPr lang="en-US" dirty="0"/>
              <a:t>a framework for improved groundwater management by local agencies. 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9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Autofit/>
          </a:bodyPr>
          <a:lstStyle/>
          <a:p>
            <a:r>
              <a:rPr lang="en-US" sz="2900" dirty="0"/>
              <a:t>2014 Sustainable Groundwater Management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2791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200" b="1" i="1" dirty="0" smtClean="0">
                <a:solidFill>
                  <a:schemeClr val="accent1">
                    <a:lumMod val="50000"/>
                  </a:schemeClr>
                </a:solidFill>
              </a:rPr>
              <a:t>A brief history of Calaveras County actions associated with groundwater:</a:t>
            </a:r>
          </a:p>
          <a:p>
            <a:pPr marL="109728" indent="0">
              <a:buNone/>
            </a:pPr>
            <a:r>
              <a:rPr lang="en-US" sz="2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June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1998 – The Board adopts Ordinance #2547 establishing Well Construction and Destruction standards.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August 16, 1999 – The Board adopts Ordinance #2589 and Ordinance #2590 adopting Proof of Groundwater pertaining to Land Development.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October 10, 2000 – The Board adopts Resolution #00-281 establishing the Local Agency Groundwater Protection Program. </a:t>
            </a:r>
          </a:p>
          <a:p>
            <a:pPr marL="109728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4678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Autofit/>
          </a:bodyPr>
          <a:lstStyle/>
          <a:p>
            <a:r>
              <a:rPr lang="en-US" sz="2900" dirty="0"/>
              <a:t>2014 Sustainable Groundwater Management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89813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January 22, 2002 – The Board adopts #2681 adopting standards regulating the extraction and transfer of groundwater – Groundwater Management Ordinance.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March 2005 – The Board adopts Ordinance #2833, Ordinance #2834 and Ordinance  #2835  further defining Proof of Groundwater requirements pertaining to Land Development.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May 6, 2008 – The Board adopts Ordinance #2946 which is an updated version of the Well Construction and Destruction standards.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March 12, 2013- The Board adopts amendments to the requirements for Accessory Dwellings including Proof of Groundwater Standards.   </a:t>
            </a:r>
          </a:p>
          <a:p>
            <a:pPr marL="109728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593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altLang="en-US" sz="2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Calaveras County </a:t>
            </a:r>
            <a:r>
              <a:rPr lang="en-US" altLang="en-US" sz="2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Groundwater </a:t>
            </a:r>
            <a:r>
              <a:rPr lang="en-US" altLang="en-US" sz="2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Management </a:t>
            </a:r>
            <a:r>
              <a:rPr lang="en-US" altLang="en-US" sz="2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Program</a:t>
            </a:r>
            <a:r>
              <a:rPr lang="en-US" altLang="en-US" sz="24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Times New Roman" pitchFamily="18" charset="0"/>
              </a:rPr>
              <a:t> </a:t>
            </a:r>
            <a:r>
              <a:rPr lang="en-US" sz="1800" kern="0" dirty="0">
                <a:solidFill>
                  <a:prstClr val="white"/>
                </a:solidFill>
                <a:latin typeface="Georgia"/>
              </a:rPr>
              <a:t/>
            </a:r>
            <a:br>
              <a:rPr lang="en-US" sz="1800" kern="0" dirty="0">
                <a:solidFill>
                  <a:prstClr val="white"/>
                </a:solidFill>
                <a:latin typeface="Georgia"/>
              </a:rPr>
            </a:b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Questions</a:t>
            </a:r>
          </a:p>
          <a:p>
            <a:pPr>
              <a:buNone/>
            </a:pPr>
            <a:endParaRPr lang="en-US" sz="4000" dirty="0"/>
          </a:p>
          <a:p>
            <a:pPr>
              <a:buNone/>
            </a:pPr>
            <a:endParaRPr lang="en-US" sz="4000" dirty="0" smtClean="0"/>
          </a:p>
        </p:txBody>
      </p:sp>
      <p:pic>
        <p:nvPicPr>
          <p:cNvPr id="1026" name="Picture 2" descr="http://geeksrock.4t.com/images/cold_wa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18573"/>
            <a:ext cx="3962400" cy="533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moss\AppData\Local\Microsoft\Windows\Temporary Internet Files\Content.IE5\GV466LWF\MC90007862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1385887" cy="298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96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Autofit/>
          </a:bodyPr>
          <a:lstStyle/>
          <a:p>
            <a:r>
              <a:rPr lang="en-US" sz="2900" dirty="0"/>
              <a:t>2014 Sustainable Groundwater Management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458200" cy="4325112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dirty="0"/>
              <a:t>The Act provides local agencies with the tools to manage groundwater basins in a sustainable manner over the </a:t>
            </a:r>
            <a:r>
              <a:rPr lang="en-US" dirty="0" smtClean="0"/>
              <a:t>long‐term and </a:t>
            </a:r>
            <a:r>
              <a:rPr lang="en-US" dirty="0"/>
              <a:t>allows for limited state intervention when necessary to protect groundwater resources. </a:t>
            </a:r>
            <a:r>
              <a:rPr lang="en-US" dirty="0" smtClean="0"/>
              <a:t>More </a:t>
            </a:r>
            <a:r>
              <a:rPr lang="en-US" dirty="0"/>
              <a:t>specifically, it </a:t>
            </a:r>
            <a:r>
              <a:rPr lang="en-US" dirty="0" smtClean="0"/>
              <a:t>establishes:</a:t>
            </a:r>
          </a:p>
          <a:p>
            <a:pPr marL="109728" indent="0">
              <a:buNone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definition of sustainable groundwater </a:t>
            </a:r>
            <a:r>
              <a:rPr lang="en-US" dirty="0" smtClean="0"/>
              <a:t>management;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establishes </a:t>
            </a:r>
            <a:r>
              <a:rPr lang="en-US" dirty="0"/>
              <a:t>local agencies to develop plans and implement </a:t>
            </a:r>
            <a:r>
              <a:rPr lang="en-US" dirty="0" smtClean="0"/>
              <a:t>strategies to </a:t>
            </a:r>
            <a:r>
              <a:rPr lang="en-US" dirty="0"/>
              <a:t>sustainably manage groundwater </a:t>
            </a:r>
            <a:r>
              <a:rPr lang="en-US" dirty="0" smtClean="0"/>
              <a:t>resources;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prioritizes </a:t>
            </a:r>
            <a:r>
              <a:rPr lang="en-US" dirty="0"/>
              <a:t>basins with the greatest problems (ranked as </a:t>
            </a:r>
            <a:r>
              <a:rPr lang="en-US" i="1" u="sng" dirty="0"/>
              <a:t>high</a:t>
            </a:r>
            <a:r>
              <a:rPr lang="en-US" dirty="0"/>
              <a:t> and </a:t>
            </a:r>
            <a:r>
              <a:rPr lang="en-US" i="1" u="sng" dirty="0" smtClean="0"/>
              <a:t>medium</a:t>
            </a:r>
            <a:r>
              <a:rPr lang="en-US" dirty="0" smtClean="0"/>
              <a:t> priority) and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sets </a:t>
            </a:r>
            <a:r>
              <a:rPr lang="en-US" dirty="0"/>
              <a:t>a timeline for </a:t>
            </a:r>
            <a:r>
              <a:rPr lang="en-US" dirty="0" smtClean="0"/>
              <a:t>implementation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5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914400"/>
          </a:xfrm>
        </p:spPr>
        <p:txBody>
          <a:bodyPr>
            <a:noAutofit/>
          </a:bodyPr>
          <a:lstStyle/>
          <a:p>
            <a:r>
              <a:rPr lang="en-US" sz="2900" dirty="0"/>
              <a:t>2014 Sustainable Groundwater Management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5933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January </a:t>
            </a:r>
            <a:r>
              <a:rPr lang="en-US" dirty="0"/>
              <a:t>1, 2015 – Legislation goes into </a:t>
            </a:r>
            <a:r>
              <a:rPr lang="en-US" dirty="0" smtClean="0"/>
              <a:t>effect.</a:t>
            </a:r>
          </a:p>
          <a:p>
            <a:endParaRPr lang="en-US" dirty="0"/>
          </a:p>
          <a:p>
            <a:r>
              <a:rPr lang="en-US" dirty="0" smtClean="0"/>
              <a:t>June </a:t>
            </a:r>
            <a:r>
              <a:rPr lang="en-US" dirty="0"/>
              <a:t>30, 2017 – Local groundwater sustainability agencies (GSAs) must be </a:t>
            </a:r>
            <a:r>
              <a:rPr lang="en-US" dirty="0" smtClean="0"/>
              <a:t>formed.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January </a:t>
            </a:r>
            <a:r>
              <a:rPr lang="en-US" dirty="0"/>
              <a:t>31, 2020 – Groundwater sustainability plans (GSPs) must be completed for basins in a critical condition </a:t>
            </a:r>
            <a:r>
              <a:rPr lang="en-US" dirty="0" smtClean="0"/>
              <a:t>of overdraft.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January </a:t>
            </a:r>
            <a:r>
              <a:rPr lang="en-US" dirty="0"/>
              <a:t>31, 2022 – GSPs must be completed in all other high‐ and medium‐priority basins not currently in </a:t>
            </a:r>
            <a:r>
              <a:rPr lang="en-US" dirty="0" smtClean="0"/>
              <a:t>overdraft.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Twenty </a:t>
            </a:r>
            <a:r>
              <a:rPr lang="en-US" dirty="0"/>
              <a:t>years after adoption of the GSP (2040 and 2042) – all </a:t>
            </a:r>
            <a:r>
              <a:rPr lang="en-US" dirty="0" smtClean="0"/>
              <a:t>high‐and </a:t>
            </a:r>
            <a:r>
              <a:rPr lang="en-US" dirty="0"/>
              <a:t>medium‐priority groundwater basins </a:t>
            </a:r>
            <a:r>
              <a:rPr lang="en-US" dirty="0" smtClean="0"/>
              <a:t>must achieve sustainability.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7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>
            <a:noAutofit/>
          </a:bodyPr>
          <a:lstStyle/>
          <a:p>
            <a:r>
              <a:rPr lang="en-US" sz="2900" dirty="0"/>
              <a:t>2014 Sustainable Groundwater Management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5933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i="1" dirty="0"/>
              <a:t>“Sustainable groundwater management” </a:t>
            </a:r>
            <a:r>
              <a:rPr lang="en-US" dirty="0"/>
              <a:t>means management and use of groundwater in a manner that can </a:t>
            </a:r>
            <a:r>
              <a:rPr lang="en-US" dirty="0" smtClean="0"/>
              <a:t>be maintained </a:t>
            </a:r>
            <a:r>
              <a:rPr lang="en-US" dirty="0"/>
              <a:t>during the planning and implementation horizon without causing undesirable results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b="1" i="1" dirty="0" smtClean="0"/>
              <a:t>“</a:t>
            </a:r>
            <a:r>
              <a:rPr lang="en-US" b="1" i="1" dirty="0"/>
              <a:t>Undesirable results” </a:t>
            </a:r>
            <a:r>
              <a:rPr lang="en-US" dirty="0"/>
              <a:t>means any of the following effects caused by groundwater conditions occurring </a:t>
            </a:r>
            <a:r>
              <a:rPr lang="en-US" dirty="0" smtClean="0"/>
              <a:t>throughout the </a:t>
            </a:r>
            <a:r>
              <a:rPr lang="en-US" dirty="0"/>
              <a:t>basin:</a:t>
            </a:r>
          </a:p>
        </p:txBody>
      </p:sp>
    </p:spTree>
    <p:extLst>
      <p:ext uri="{BB962C8B-B14F-4D97-AF65-F5344CB8AC3E}">
        <p14:creationId xmlns:p14="http://schemas.microsoft.com/office/powerpoint/2010/main" val="139940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Autofit/>
          </a:bodyPr>
          <a:lstStyle/>
          <a:p>
            <a:r>
              <a:rPr lang="en-US" sz="2900" dirty="0"/>
              <a:t>2014 Sustainable Groundwater Management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5933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Chronic </a:t>
            </a:r>
            <a:r>
              <a:rPr lang="en-US" dirty="0"/>
              <a:t>lowering of groundwater levels, but excluding lowering of groundwater levels during a drought if </a:t>
            </a:r>
            <a:r>
              <a:rPr lang="en-US" dirty="0" smtClean="0"/>
              <a:t>it is </a:t>
            </a:r>
            <a:r>
              <a:rPr lang="en-US" dirty="0"/>
              <a:t>otherwise managed</a:t>
            </a:r>
            <a:r>
              <a:rPr lang="en-US" dirty="0" smtClean="0"/>
              <a:t>;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Significant </a:t>
            </a:r>
            <a:r>
              <a:rPr lang="en-US" dirty="0"/>
              <a:t>and unreasonable reductions in groundwater storage</a:t>
            </a:r>
            <a:r>
              <a:rPr lang="en-US" dirty="0" smtClean="0"/>
              <a:t>;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Significant </a:t>
            </a:r>
            <a:r>
              <a:rPr lang="en-US" dirty="0"/>
              <a:t>and unreasonable seawater intrusion</a:t>
            </a:r>
            <a:r>
              <a:rPr lang="en-US" dirty="0" smtClean="0"/>
              <a:t>;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Significant </a:t>
            </a:r>
            <a:r>
              <a:rPr lang="en-US" dirty="0"/>
              <a:t>and unreasonable degradation of water quality</a:t>
            </a:r>
            <a:r>
              <a:rPr lang="en-US" dirty="0" smtClean="0"/>
              <a:t>;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Significant </a:t>
            </a:r>
            <a:r>
              <a:rPr lang="en-US" dirty="0"/>
              <a:t>and unreasonable land subsidence; </a:t>
            </a:r>
            <a:r>
              <a:rPr lang="en-US" dirty="0" smtClean="0"/>
              <a:t>and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Surface </a:t>
            </a:r>
            <a:r>
              <a:rPr lang="en-US" dirty="0"/>
              <a:t>water depletions that have significant and unreasonable adverse impacts on beneficial uses.</a:t>
            </a:r>
          </a:p>
        </p:txBody>
      </p:sp>
    </p:spTree>
    <p:extLst>
      <p:ext uri="{BB962C8B-B14F-4D97-AF65-F5344CB8AC3E}">
        <p14:creationId xmlns:p14="http://schemas.microsoft.com/office/powerpoint/2010/main" val="247147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Autofit/>
          </a:bodyPr>
          <a:lstStyle/>
          <a:p>
            <a:r>
              <a:rPr lang="en-US" sz="2900" dirty="0"/>
              <a:t>2014 Sustainable Groundwater Management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8981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i="1" dirty="0" smtClean="0"/>
              <a:t>Key Provisions:</a:t>
            </a:r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r>
              <a:rPr lang="en-US" sz="2400" b="1" dirty="0" smtClean="0"/>
              <a:t>Protects </a:t>
            </a:r>
            <a:r>
              <a:rPr lang="en-US" sz="2400" b="1" dirty="0"/>
              <a:t>water </a:t>
            </a:r>
            <a:r>
              <a:rPr lang="en-US" sz="2400" b="1" dirty="0" smtClean="0"/>
              <a:t>rights</a:t>
            </a:r>
          </a:p>
          <a:p>
            <a:pPr marL="109728" indent="0">
              <a:buNone/>
            </a:pPr>
            <a:endParaRPr lang="en-US" sz="2400" b="1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legislation includes numerous provisions to protect water rights. Water Code section 10720.5(b) says </a:t>
            </a:r>
            <a:r>
              <a:rPr lang="en-US" sz="2400" dirty="0" smtClean="0"/>
              <a:t>that nothing </a:t>
            </a:r>
            <a:r>
              <a:rPr lang="en-US" sz="2400" dirty="0"/>
              <a:t>in the legislation </a:t>
            </a:r>
            <a:r>
              <a:rPr lang="en-US" sz="2400" i="1" dirty="0"/>
              <a:t>“determines or alters surface water rights or groundwater rights under common law </a:t>
            </a:r>
            <a:r>
              <a:rPr lang="en-US" sz="2400" i="1" dirty="0" smtClean="0"/>
              <a:t>or any </a:t>
            </a:r>
            <a:r>
              <a:rPr lang="en-US" sz="2400" i="1" dirty="0"/>
              <a:t>provisions of law that determines or grants </a:t>
            </a:r>
            <a:r>
              <a:rPr lang="en-US" sz="2400" i="1" dirty="0" smtClean="0"/>
              <a:t> </a:t>
            </a:r>
            <a:r>
              <a:rPr lang="en-US" sz="2400" i="1" dirty="0" smtClean="0"/>
              <a:t>surface water rights.”</a:t>
            </a:r>
            <a:endParaRPr lang="en-US" sz="2400" i="1" dirty="0" smtClean="0"/>
          </a:p>
          <a:p>
            <a:pPr marL="109728" indent="0">
              <a:buNone/>
            </a:pPr>
            <a:r>
              <a:rPr lang="en-US" sz="2400" i="1" dirty="0"/>
              <a:t> </a:t>
            </a:r>
            <a:r>
              <a:rPr lang="en-US" sz="2400" i="1" dirty="0" smtClean="0"/>
              <a:t> 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1857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Autofit/>
          </a:bodyPr>
          <a:lstStyle/>
          <a:p>
            <a:r>
              <a:rPr lang="en-US" sz="2900" dirty="0"/>
              <a:t>2014 Sustainable Groundwater Management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898136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b="1" i="1" dirty="0" smtClean="0"/>
              <a:t>Key Provisions Continued:</a:t>
            </a:r>
          </a:p>
          <a:p>
            <a:pPr marL="109728" indent="0">
              <a:buNone/>
            </a:pPr>
            <a:endParaRPr lang="en-US" b="1" i="1" dirty="0"/>
          </a:p>
          <a:p>
            <a:pPr marL="109728" indent="0">
              <a:buNone/>
            </a:pPr>
            <a:r>
              <a:rPr lang="en-US" sz="2600" b="1" dirty="0"/>
              <a:t>Promotes coordinated management of an entire groundwater </a:t>
            </a:r>
            <a:r>
              <a:rPr lang="en-US" sz="2600" b="1" dirty="0" smtClean="0"/>
              <a:t>basin</a:t>
            </a:r>
          </a:p>
          <a:p>
            <a:pPr marL="109728" indent="0">
              <a:buNone/>
            </a:pPr>
            <a:endParaRPr lang="en-US" sz="2600" b="1" dirty="0"/>
          </a:p>
          <a:p>
            <a:r>
              <a:rPr lang="en-US" sz="2600" dirty="0" smtClean="0"/>
              <a:t>Any </a:t>
            </a:r>
            <a:r>
              <a:rPr lang="en-US" sz="2600" dirty="0"/>
              <a:t>local agency or combination of local agencies overlying a groundwater basin may form a </a:t>
            </a:r>
            <a:r>
              <a:rPr lang="en-US" sz="2600" i="1" u="sng" dirty="0" smtClean="0"/>
              <a:t>Groundwater Sustainability Agency </a:t>
            </a:r>
            <a:r>
              <a:rPr lang="en-US" sz="2600" dirty="0" smtClean="0"/>
              <a:t>(GSA) </a:t>
            </a:r>
            <a:r>
              <a:rPr lang="en-US" sz="2600" dirty="0"/>
              <a:t>for the basin</a:t>
            </a:r>
            <a:r>
              <a:rPr lang="en-US" sz="2600" dirty="0" smtClean="0"/>
              <a:t>.</a:t>
            </a:r>
          </a:p>
          <a:p>
            <a:pPr marL="109728" indent="0">
              <a:buNone/>
            </a:pPr>
            <a:endParaRPr lang="en-US" sz="2600" dirty="0"/>
          </a:p>
          <a:p>
            <a:r>
              <a:rPr lang="en-US" sz="2600" dirty="0" smtClean="0"/>
              <a:t>In </a:t>
            </a:r>
            <a:r>
              <a:rPr lang="en-US" sz="2600" dirty="0" smtClean="0"/>
              <a:t>high‐and </a:t>
            </a:r>
            <a:r>
              <a:rPr lang="en-US" sz="2600" dirty="0"/>
              <a:t>medium‐priority basins, GSAs will need to prepare </a:t>
            </a:r>
            <a:r>
              <a:rPr lang="en-US" sz="2600" i="1" u="sng" dirty="0" smtClean="0"/>
              <a:t>Groundwater Sustainability Plans </a:t>
            </a:r>
            <a:r>
              <a:rPr lang="en-US" sz="2600" dirty="0" smtClean="0"/>
              <a:t>(GSPs) </a:t>
            </a:r>
            <a:r>
              <a:rPr lang="en-US" sz="2600" dirty="0"/>
              <a:t>which can build on the regions </a:t>
            </a:r>
            <a:r>
              <a:rPr lang="en-US" sz="2600" dirty="0" smtClean="0"/>
              <a:t>existing groundwater </a:t>
            </a:r>
            <a:r>
              <a:rPr lang="en-US" sz="2600" dirty="0"/>
              <a:t>plans. </a:t>
            </a:r>
            <a:r>
              <a:rPr lang="en-US" sz="2600" dirty="0" smtClean="0"/>
              <a:t>(http</a:t>
            </a:r>
            <a:r>
              <a:rPr lang="en-US" sz="2600" dirty="0"/>
              <a:t>://www.water.ca.gov/groundwater/casgem/).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54670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0872"/>
          </a:xfrm>
        </p:spPr>
        <p:txBody>
          <a:bodyPr>
            <a:normAutofit fontScale="90000"/>
          </a:bodyPr>
          <a:lstStyle/>
          <a:p>
            <a:pPr lvl="0"/>
            <a:r>
              <a:rPr lang="en-US" kern="0" dirty="0">
                <a:solidFill>
                  <a:schemeClr val="bg1"/>
                </a:solidFill>
              </a:rPr>
              <a:t/>
            </a:r>
            <a:br>
              <a:rPr lang="en-US" kern="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305799" cy="5029200"/>
          </a:xfrm>
        </p:spPr>
        <p:txBody>
          <a:bodyPr>
            <a:normAutofit/>
          </a:bodyPr>
          <a:lstStyle/>
          <a:p>
            <a:pPr lvl="0">
              <a:buClr>
                <a:srgbClr val="6076B4"/>
              </a:buClr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362200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300" kern="0" dirty="0" smtClean="0">
                <a:solidFill>
                  <a:srgbClr val="424456"/>
                </a:solidFill>
                <a:latin typeface="Trebuchet MS"/>
              </a:rPr>
              <a:t>San </a:t>
            </a:r>
            <a:r>
              <a:rPr lang="en-US" sz="2300" kern="0" dirty="0" smtClean="0">
                <a:solidFill>
                  <a:srgbClr val="424456"/>
                </a:solidFill>
                <a:latin typeface="Trebuchet MS"/>
              </a:rPr>
              <a:t>Joaquin Groundwater Basin </a:t>
            </a:r>
            <a:r>
              <a:rPr lang="en-US" sz="2300" kern="0" dirty="0" smtClean="0">
                <a:solidFill>
                  <a:srgbClr val="424456"/>
                </a:solidFill>
                <a:latin typeface="Trebuchet MS"/>
              </a:rPr>
              <a:t>This basin is </a:t>
            </a:r>
            <a:r>
              <a:rPr lang="en-US" sz="2300" kern="0" dirty="0" smtClean="0">
                <a:solidFill>
                  <a:srgbClr val="424456"/>
                </a:solidFill>
                <a:latin typeface="Trebuchet MS"/>
              </a:rPr>
              <a:t>currently in a state of overdraft pursuant to DWR Bulletin 118. </a:t>
            </a:r>
            <a:endParaRPr lang="en-US" sz="23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7" name="Content Placeholder 3" descr="san joaquin watersh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9474" y="1600200"/>
            <a:ext cx="4419600" cy="512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81000" y="533400"/>
            <a:ext cx="855807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dirty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2014 Sustainable Groundwater Management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7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1010</TotalTime>
  <Words>1311</Words>
  <Application>Microsoft Office PowerPoint</Application>
  <PresentationFormat>On-screen Show (4:3)</PresentationFormat>
  <Paragraphs>158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Urban</vt:lpstr>
      <vt:lpstr>2014 Sustainable Groundwater Management Act</vt:lpstr>
      <vt:lpstr>2014 Sustainable Groundwater Management Act</vt:lpstr>
      <vt:lpstr>2014 Sustainable Groundwater Management Act</vt:lpstr>
      <vt:lpstr>2014 Sustainable Groundwater Management Act</vt:lpstr>
      <vt:lpstr>2014 Sustainable Groundwater Management Act</vt:lpstr>
      <vt:lpstr>2014 Sustainable Groundwater Management Act</vt:lpstr>
      <vt:lpstr>2014 Sustainable Groundwater Management Act</vt:lpstr>
      <vt:lpstr>2014 Sustainable Groundwater Management Act</vt:lpstr>
      <vt:lpstr> </vt:lpstr>
      <vt:lpstr>2014 Sustainable Groundwater Management Act </vt:lpstr>
      <vt:lpstr>2014 Sustainable Groundwater Management Act </vt:lpstr>
      <vt:lpstr>2014 Sustainable Groundwater Management Act</vt:lpstr>
      <vt:lpstr>2014 Sustainable Groundwater Management Act</vt:lpstr>
      <vt:lpstr>2014 Sustainable Groundwater Management Act</vt:lpstr>
      <vt:lpstr>2014 Sustainable Groundwater Management Act</vt:lpstr>
      <vt:lpstr>2014 Sustainable Groundwater Management Act</vt:lpstr>
      <vt:lpstr>2014 Sustainable Groundwater Management Act</vt:lpstr>
      <vt:lpstr>2014 Sustainable Groundwater Management Act</vt:lpstr>
      <vt:lpstr>2014 Sustainable Groundwater Management Act</vt:lpstr>
      <vt:lpstr>2014 Sustainable Groundwater Management Act</vt:lpstr>
      <vt:lpstr>2014 Sustainable Groundwater Management Act</vt:lpstr>
      <vt:lpstr>Calaveras County Groundwater Management Program  </vt:lpstr>
    </vt:vector>
  </TitlesOfParts>
  <Company>Calaveras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Sustainable Groundwater Management Act</dc:title>
  <dc:creator>Brian Moss</dc:creator>
  <cp:lastModifiedBy>Brian Moss</cp:lastModifiedBy>
  <cp:revision>27</cp:revision>
  <dcterms:created xsi:type="dcterms:W3CDTF">2014-10-10T21:19:50Z</dcterms:created>
  <dcterms:modified xsi:type="dcterms:W3CDTF">2014-10-20T17:07:23Z</dcterms:modified>
</cp:coreProperties>
</file>